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63" r:id="rId5"/>
    <p:sldId id="594" r:id="rId6"/>
    <p:sldId id="633" r:id="rId7"/>
    <p:sldId id="651" r:id="rId8"/>
    <p:sldId id="444" r:id="rId9"/>
    <p:sldId id="264" r:id="rId10"/>
    <p:sldId id="566" r:id="rId11"/>
    <p:sldId id="565" r:id="rId12"/>
    <p:sldId id="286" r:id="rId13"/>
    <p:sldId id="583" r:id="rId14"/>
    <p:sldId id="287" r:id="rId15"/>
    <p:sldId id="606" r:id="rId16"/>
    <p:sldId id="584" r:id="rId17"/>
    <p:sldId id="607" r:id="rId18"/>
    <p:sldId id="602" r:id="rId19"/>
    <p:sldId id="603" r:id="rId20"/>
    <p:sldId id="637" r:id="rId21"/>
    <p:sldId id="650" r:id="rId22"/>
    <p:sldId id="649" r:id="rId23"/>
    <p:sldId id="638" r:id="rId24"/>
    <p:sldId id="648" r:id="rId25"/>
    <p:sldId id="643" r:id="rId26"/>
    <p:sldId id="639" r:id="rId27"/>
    <p:sldId id="642" r:id="rId28"/>
    <p:sldId id="644" r:id="rId29"/>
    <p:sldId id="641" r:id="rId30"/>
    <p:sldId id="626" r:id="rId31"/>
    <p:sldId id="646" r:id="rId32"/>
    <p:sldId id="647" r:id="rId33"/>
    <p:sldId id="612" r:id="rId34"/>
    <p:sldId id="629" r:id="rId35"/>
    <p:sldId id="635" r:id="rId36"/>
    <p:sldId id="634" r:id="rId37"/>
    <p:sldId id="630" r:id="rId38"/>
    <p:sldId id="636" r:id="rId39"/>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77C1A-4A1F-4C8B-E6F0-DE404CA10D5E}" name="katri.bertram" initials="ka" userId="S::katri.bertram_gmail.com#ext#@worldhealthorg.onmicrosoft.com::7b607cc1-e15d-4d00-b91d-490c954cb0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TABE, Akihito" initials="WA" lastIdx="3" clrIdx="0">
    <p:extLst>
      <p:ext uri="{19B8F6BF-5375-455C-9EA6-DF929625EA0E}">
        <p15:presenceInfo xmlns:p15="http://schemas.microsoft.com/office/powerpoint/2012/main" userId="S-1-5-21-1446143339-2250552318-1255726049-173245" providerId="AD"/>
      </p:ext>
    </p:extLst>
  </p:cmAuthor>
  <p:cmAuthor id="2" name="SOCHA, Anna" initials="SA" lastIdx="6" clrIdx="1">
    <p:extLst>
      <p:ext uri="{19B8F6BF-5375-455C-9EA6-DF929625EA0E}">
        <p15:presenceInfo xmlns:p15="http://schemas.microsoft.com/office/powerpoint/2012/main" userId="S-1-5-21-1446143339-2250552318-1255726049-275624" providerId="AD"/>
      </p:ext>
    </p:extLst>
  </p:cmAuthor>
  <p:cmAuthor id="3" name="WATABE, Akihito" initials="WA [2]" lastIdx="36" clrIdx="2">
    <p:extLst>
      <p:ext uri="{19B8F6BF-5375-455C-9EA6-DF929625EA0E}">
        <p15:presenceInfo xmlns:p15="http://schemas.microsoft.com/office/powerpoint/2012/main" userId="S::watabea@who.int::fe0e5205-c993-4ad5-a257-0ef46903bb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89791"/>
    <a:srgbClr val="706F6F"/>
    <a:srgbClr val="A9E2ED"/>
    <a:srgbClr val="3CA5DD"/>
    <a:srgbClr val="30B08C"/>
    <a:srgbClr val="223E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7" autoAdjust="0"/>
    <p:restoredTop sz="93804" autoAdjust="0"/>
  </p:normalViewPr>
  <p:slideViewPr>
    <p:cSldViewPr snapToGrid="0">
      <p:cViewPr varScale="1">
        <p:scale>
          <a:sx n="71" d="100"/>
          <a:sy n="71" d="100"/>
        </p:scale>
        <p:origin x="1260"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57"/>
        <p:guide pos="217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90EE8-4C9C-4E60-BF14-C17F0F144AFB}" type="doc">
      <dgm:prSet loTypeId="urn:microsoft.com/office/officeart/2005/8/layout/arrow2" loCatId="process" qsTypeId="urn:microsoft.com/office/officeart/2005/8/quickstyle/simple1" qsCatId="simple" csTypeId="urn:microsoft.com/office/officeart/2005/8/colors/accent3_1" csCatId="accent3" phldr="1"/>
      <dgm:spPr/>
      <dgm:t>
        <a:bodyPr/>
        <a:lstStyle/>
        <a:p>
          <a:endParaRPr lang="en-US"/>
        </a:p>
      </dgm:t>
    </dgm:pt>
    <dgm:pt modelId="{0857F2F5-229C-46A0-936E-A6D4F25D4008}">
      <dgm:prSet phldrT="[Text]" custT="1"/>
      <dgm:spPr/>
      <dgm:t>
        <a:bodyPr/>
        <a:lstStyle/>
        <a:p>
          <a:pPr>
            <a:lnSpc>
              <a:spcPct val="100000"/>
            </a:lnSpc>
            <a:spcAft>
              <a:spcPts val="0"/>
            </a:spcAft>
          </a:pPr>
          <a:r>
            <a:rPr lang="ru-RU" sz="1600" b="1" dirty="0">
              <a:solidFill>
                <a:srgbClr val="30B08C"/>
              </a:solidFill>
              <a:latin typeface="Nunito" pitchFamily="2" charset="0"/>
            </a:rPr>
            <a:t>Политическая воля</a:t>
          </a:r>
        </a:p>
        <a:p>
          <a:pPr>
            <a:lnSpc>
              <a:spcPct val="100000"/>
            </a:lnSpc>
            <a:spcAft>
              <a:spcPts val="0"/>
            </a:spcAft>
          </a:pPr>
          <a:r>
            <a:rPr lang="ru-RU" sz="1600" b="0" dirty="0">
              <a:solidFill>
                <a:srgbClr val="706F6F"/>
              </a:solidFill>
              <a:latin typeface="Nunito" pitchFamily="2" charset="0"/>
            </a:rPr>
            <a:t>Словесные обязательства </a:t>
          </a:r>
        </a:p>
      </dgm:t>
    </dgm:pt>
    <dgm:pt modelId="{4B18E5D0-1847-4B4C-A308-98A0C4C7F2A3}" type="parTrans" cxnId="{26E95500-A9A4-4DD7-B488-FF2AF5EC45B2}">
      <dgm:prSet/>
      <dgm:spPr/>
      <dgm:t>
        <a:bodyPr/>
        <a:lstStyle/>
        <a:p>
          <a:endParaRPr lang="en-US" sz="1800"/>
        </a:p>
      </dgm:t>
    </dgm:pt>
    <dgm:pt modelId="{7753594D-258D-4C4F-8F42-E142D2917C17}" type="sibTrans" cxnId="{26E95500-A9A4-4DD7-B488-FF2AF5EC45B2}">
      <dgm:prSet/>
      <dgm:spPr/>
      <dgm:t>
        <a:bodyPr/>
        <a:lstStyle/>
        <a:p>
          <a:endParaRPr lang="en-US" sz="1800"/>
        </a:p>
      </dgm:t>
    </dgm:pt>
    <dgm:pt modelId="{50A9FA5D-C34B-4372-ADD5-9E6E39F3FC77}">
      <dgm:prSet phldrT="[Text]" custT="1"/>
      <dgm:spPr/>
      <dgm:t>
        <a:bodyPr/>
        <a:lstStyle/>
        <a:p>
          <a:pPr>
            <a:lnSpc>
              <a:spcPct val="100000"/>
            </a:lnSpc>
            <a:spcAft>
              <a:spcPts val="0"/>
            </a:spcAft>
          </a:pPr>
          <a:r>
            <a:rPr lang="ru-RU" sz="1600" b="1" dirty="0">
              <a:solidFill>
                <a:srgbClr val="30B08C"/>
              </a:solidFill>
              <a:latin typeface="Nunito" pitchFamily="2" charset="0"/>
            </a:rPr>
            <a:t>План осуществления </a:t>
          </a:r>
          <a:r>
            <a:rPr lang="ru-RU" sz="1600" b="0" dirty="0">
              <a:solidFill>
                <a:srgbClr val="706F6F"/>
              </a:solidFill>
              <a:latin typeface="Nunito" pitchFamily="2" charset="0"/>
            </a:rPr>
            <a:t>Практические обязательства</a:t>
          </a:r>
        </a:p>
      </dgm:t>
    </dgm:pt>
    <dgm:pt modelId="{5308A4FE-C278-4B9D-917A-3B9B1E4CE77D}" type="parTrans" cxnId="{CCC788DB-8676-4280-A65B-F1918FBF4BC4}">
      <dgm:prSet/>
      <dgm:spPr/>
      <dgm:t>
        <a:bodyPr/>
        <a:lstStyle/>
        <a:p>
          <a:endParaRPr lang="en-US" sz="1800"/>
        </a:p>
      </dgm:t>
    </dgm:pt>
    <dgm:pt modelId="{FFFF0A67-84C7-4457-92A7-72F08B343299}" type="sibTrans" cxnId="{CCC788DB-8676-4280-A65B-F1918FBF4BC4}">
      <dgm:prSet/>
      <dgm:spPr/>
      <dgm:t>
        <a:bodyPr/>
        <a:lstStyle/>
        <a:p>
          <a:endParaRPr lang="en-US" sz="1800"/>
        </a:p>
      </dgm:t>
    </dgm:pt>
    <dgm:pt modelId="{D25D377A-9C67-4C3C-B7D9-83AB33703DA7}">
      <dgm:prSet phldrT="[Text]" custT="1"/>
      <dgm:spPr/>
      <dgm:t>
        <a:bodyPr/>
        <a:lstStyle/>
        <a:p>
          <a:r>
            <a:rPr lang="ru-RU" sz="2400" dirty="0">
              <a:solidFill>
                <a:srgbClr val="30B08C"/>
              </a:solidFill>
              <a:latin typeface="Nunito" pitchFamily="2" charset="0"/>
            </a:rPr>
            <a:t>Действия</a:t>
          </a:r>
        </a:p>
      </dgm:t>
    </dgm:pt>
    <dgm:pt modelId="{68871F19-9AF5-4339-B4F7-9642F4813E42}" type="parTrans" cxnId="{361AC0A1-4A5E-48F3-A017-DCF85C7E1E60}">
      <dgm:prSet/>
      <dgm:spPr/>
      <dgm:t>
        <a:bodyPr/>
        <a:lstStyle/>
        <a:p>
          <a:endParaRPr lang="en-US" sz="1800"/>
        </a:p>
      </dgm:t>
    </dgm:pt>
    <dgm:pt modelId="{A33C2386-7439-475F-A6FF-89F0EEA2D7E9}" type="sibTrans" cxnId="{361AC0A1-4A5E-48F3-A017-DCF85C7E1E60}">
      <dgm:prSet/>
      <dgm:spPr/>
      <dgm:t>
        <a:bodyPr/>
        <a:lstStyle/>
        <a:p>
          <a:endParaRPr lang="en-US" sz="1800"/>
        </a:p>
      </dgm:t>
    </dgm:pt>
    <dgm:pt modelId="{CFCFB843-2065-4B60-B333-3FD4A68A6502}">
      <dgm:prSet phldrT="[Text]" custT="1"/>
      <dgm:spPr/>
      <dgm:t>
        <a:bodyPr/>
        <a:lstStyle/>
        <a:p>
          <a:pPr>
            <a:lnSpc>
              <a:spcPct val="100000"/>
            </a:lnSpc>
            <a:spcAft>
              <a:spcPts val="0"/>
            </a:spcAft>
          </a:pPr>
          <a:r>
            <a:rPr lang="ru-RU" sz="1600" b="1" dirty="0">
              <a:solidFill>
                <a:srgbClr val="30B08C"/>
              </a:solidFill>
              <a:latin typeface="Nunito" pitchFamily="2" charset="0"/>
            </a:rPr>
            <a:t>Институциональная реформа </a:t>
          </a:r>
        </a:p>
        <a:p>
          <a:pPr>
            <a:lnSpc>
              <a:spcPct val="100000"/>
            </a:lnSpc>
            <a:spcAft>
              <a:spcPts val="0"/>
            </a:spcAft>
          </a:pPr>
          <a:r>
            <a:rPr lang="ru-RU" sz="1600" b="0" dirty="0">
              <a:solidFill>
                <a:srgbClr val="706F6F"/>
              </a:solidFill>
              <a:latin typeface="Nunito" pitchFamily="2" charset="0"/>
            </a:rPr>
            <a:t>Институциональные обязательства</a:t>
          </a:r>
        </a:p>
      </dgm:t>
    </dgm:pt>
    <dgm:pt modelId="{855EF250-C17B-4490-ADA4-CCE13102E907}" type="sibTrans" cxnId="{28506EC7-F5F1-4456-8CB9-429911A9C58F}">
      <dgm:prSet/>
      <dgm:spPr/>
      <dgm:t>
        <a:bodyPr/>
        <a:lstStyle/>
        <a:p>
          <a:endParaRPr lang="en-US" sz="1800"/>
        </a:p>
      </dgm:t>
    </dgm:pt>
    <dgm:pt modelId="{8FCD5D66-6B62-4A09-AFAA-E20B4D212E8C}" type="parTrans" cxnId="{28506EC7-F5F1-4456-8CB9-429911A9C58F}">
      <dgm:prSet/>
      <dgm:spPr/>
      <dgm:t>
        <a:bodyPr/>
        <a:lstStyle/>
        <a:p>
          <a:endParaRPr lang="en-US" sz="1800"/>
        </a:p>
      </dgm:t>
    </dgm:pt>
    <dgm:pt modelId="{99C21FCA-F065-4091-B23F-F30E88728A5F}" type="pres">
      <dgm:prSet presAssocID="{CE790EE8-4C9C-4E60-BF14-C17F0F144AFB}" presName="arrowDiagram" presStyleCnt="0">
        <dgm:presLayoutVars>
          <dgm:chMax val="5"/>
          <dgm:dir/>
          <dgm:resizeHandles val="exact"/>
        </dgm:presLayoutVars>
      </dgm:prSet>
      <dgm:spPr/>
    </dgm:pt>
    <dgm:pt modelId="{31176A5F-D433-46A3-9E31-35A1B6FF23FA}" type="pres">
      <dgm:prSet presAssocID="{CE790EE8-4C9C-4E60-BF14-C17F0F144AFB}" presName="arrow" presStyleLbl="bgShp" presStyleIdx="0" presStyleCnt="1"/>
      <dgm:spPr/>
    </dgm:pt>
    <dgm:pt modelId="{7CE94CF1-0876-4FFB-B966-71C404913E56}" type="pres">
      <dgm:prSet presAssocID="{CE790EE8-4C9C-4E60-BF14-C17F0F144AFB}" presName="arrowDiagram4" presStyleCnt="0"/>
      <dgm:spPr/>
    </dgm:pt>
    <dgm:pt modelId="{17963DFA-5406-4536-B179-F292A98ECC68}" type="pres">
      <dgm:prSet presAssocID="{0857F2F5-229C-46A0-936E-A6D4F25D4008}" presName="bullet4a" presStyleLbl="node1" presStyleIdx="0" presStyleCnt="4"/>
      <dgm:spPr/>
    </dgm:pt>
    <dgm:pt modelId="{3D442DA9-376D-403D-B701-3C9D63050BCC}" type="pres">
      <dgm:prSet presAssocID="{0857F2F5-229C-46A0-936E-A6D4F25D4008}" presName="textBox4a" presStyleLbl="revTx" presStyleIdx="0" presStyleCnt="4" custScaleX="227276" custScaleY="44738" custLinFactNeighborX="75492" custLinFactNeighborY="-20729">
        <dgm:presLayoutVars>
          <dgm:bulletEnabled val="1"/>
        </dgm:presLayoutVars>
      </dgm:prSet>
      <dgm:spPr/>
    </dgm:pt>
    <dgm:pt modelId="{D8533E88-23C0-4516-B6B0-9080F4921609}" type="pres">
      <dgm:prSet presAssocID="{CFCFB843-2065-4B60-B333-3FD4A68A6502}" presName="bullet4b" presStyleLbl="node1" presStyleIdx="1" presStyleCnt="4"/>
      <dgm:spPr/>
    </dgm:pt>
    <dgm:pt modelId="{6E017D80-D0F8-4468-B94B-7E7272F64049}" type="pres">
      <dgm:prSet presAssocID="{CFCFB843-2065-4B60-B333-3FD4A68A6502}" presName="textBox4b" presStyleLbl="revTx" presStyleIdx="1" presStyleCnt="4" custScaleX="224450" custScaleY="24803" custLinFactNeighborX="25671" custLinFactNeighborY="-19488">
        <dgm:presLayoutVars>
          <dgm:bulletEnabled val="1"/>
        </dgm:presLayoutVars>
      </dgm:prSet>
      <dgm:spPr/>
    </dgm:pt>
    <dgm:pt modelId="{46896DF8-6DA2-4D1C-A2C7-A54018B0BA14}" type="pres">
      <dgm:prSet presAssocID="{50A9FA5D-C34B-4372-ADD5-9E6E39F3FC77}" presName="bullet4c" presStyleLbl="node1" presStyleIdx="2" presStyleCnt="4"/>
      <dgm:spPr/>
    </dgm:pt>
    <dgm:pt modelId="{64321514-7608-43F9-BD6C-C1F1E5BBB1BD}" type="pres">
      <dgm:prSet presAssocID="{50A9FA5D-C34B-4372-ADD5-9E6E39F3FC77}" presName="textBox4c" presStyleLbl="revTx" presStyleIdx="2" presStyleCnt="4" custScaleX="202409" custScaleY="24656" custLinFactNeighborX="50719" custLinFactNeighborY="-24240">
        <dgm:presLayoutVars>
          <dgm:bulletEnabled val="1"/>
        </dgm:presLayoutVars>
      </dgm:prSet>
      <dgm:spPr/>
    </dgm:pt>
    <dgm:pt modelId="{DA406C0A-A007-4223-9453-D0ADF9FC244E}" type="pres">
      <dgm:prSet presAssocID="{D25D377A-9C67-4C3C-B7D9-83AB33703DA7}" presName="bullet4d" presStyleLbl="node1" presStyleIdx="3" presStyleCnt="4"/>
      <dgm:spPr/>
    </dgm:pt>
    <dgm:pt modelId="{0EEF13A5-8B19-4D7D-A0A4-A913D2679CF1}" type="pres">
      <dgm:prSet presAssocID="{D25D377A-9C67-4C3C-B7D9-83AB33703DA7}" presName="textBox4d" presStyleLbl="revTx" presStyleIdx="3" presStyleCnt="4" custScaleY="13308" custLinFactNeighborX="6519" custLinFactNeighborY="-53900">
        <dgm:presLayoutVars>
          <dgm:bulletEnabled val="1"/>
        </dgm:presLayoutVars>
      </dgm:prSet>
      <dgm:spPr/>
    </dgm:pt>
  </dgm:ptLst>
  <dgm:cxnLst>
    <dgm:cxn modelId="{26E95500-A9A4-4DD7-B488-FF2AF5EC45B2}" srcId="{CE790EE8-4C9C-4E60-BF14-C17F0F144AFB}" destId="{0857F2F5-229C-46A0-936E-A6D4F25D4008}" srcOrd="0" destOrd="0" parTransId="{4B18E5D0-1847-4B4C-A308-98A0C4C7F2A3}" sibTransId="{7753594D-258D-4C4F-8F42-E142D2917C17}"/>
    <dgm:cxn modelId="{3A873F3C-7D74-485A-BE2C-112C28C45669}" type="presOf" srcId="{D25D377A-9C67-4C3C-B7D9-83AB33703DA7}" destId="{0EEF13A5-8B19-4D7D-A0A4-A913D2679CF1}" srcOrd="0" destOrd="0" presId="urn:microsoft.com/office/officeart/2005/8/layout/arrow2"/>
    <dgm:cxn modelId="{8371325C-16D6-42AA-8555-72FF8F5588CA}" type="presOf" srcId="{CE790EE8-4C9C-4E60-BF14-C17F0F144AFB}" destId="{99C21FCA-F065-4091-B23F-F30E88728A5F}" srcOrd="0" destOrd="0" presId="urn:microsoft.com/office/officeart/2005/8/layout/arrow2"/>
    <dgm:cxn modelId="{613B617C-F88C-4870-98DD-79CBAC38734C}" type="presOf" srcId="{CFCFB843-2065-4B60-B333-3FD4A68A6502}" destId="{6E017D80-D0F8-4468-B94B-7E7272F64049}" srcOrd="0" destOrd="0" presId="urn:microsoft.com/office/officeart/2005/8/layout/arrow2"/>
    <dgm:cxn modelId="{361AC0A1-4A5E-48F3-A017-DCF85C7E1E60}" srcId="{CE790EE8-4C9C-4E60-BF14-C17F0F144AFB}" destId="{D25D377A-9C67-4C3C-B7D9-83AB33703DA7}" srcOrd="3" destOrd="0" parTransId="{68871F19-9AF5-4339-B4F7-9642F4813E42}" sibTransId="{A33C2386-7439-475F-A6FF-89F0EEA2D7E9}"/>
    <dgm:cxn modelId="{06EB82BE-ADDA-4B27-AD1F-0C42CE6B73E4}" type="presOf" srcId="{50A9FA5D-C34B-4372-ADD5-9E6E39F3FC77}" destId="{64321514-7608-43F9-BD6C-C1F1E5BBB1BD}" srcOrd="0" destOrd="0" presId="urn:microsoft.com/office/officeart/2005/8/layout/arrow2"/>
    <dgm:cxn modelId="{28506EC7-F5F1-4456-8CB9-429911A9C58F}" srcId="{CE790EE8-4C9C-4E60-BF14-C17F0F144AFB}" destId="{CFCFB843-2065-4B60-B333-3FD4A68A6502}" srcOrd="1" destOrd="0" parTransId="{8FCD5D66-6B62-4A09-AFAA-E20B4D212E8C}" sibTransId="{855EF250-C17B-4490-ADA4-CCE13102E907}"/>
    <dgm:cxn modelId="{959E0DCD-786A-45B1-A362-57C0323FC4B8}" type="presOf" srcId="{0857F2F5-229C-46A0-936E-A6D4F25D4008}" destId="{3D442DA9-376D-403D-B701-3C9D63050BCC}" srcOrd="0" destOrd="0" presId="urn:microsoft.com/office/officeart/2005/8/layout/arrow2"/>
    <dgm:cxn modelId="{CCC788DB-8676-4280-A65B-F1918FBF4BC4}" srcId="{CE790EE8-4C9C-4E60-BF14-C17F0F144AFB}" destId="{50A9FA5D-C34B-4372-ADD5-9E6E39F3FC77}" srcOrd="2" destOrd="0" parTransId="{5308A4FE-C278-4B9D-917A-3B9B1E4CE77D}" sibTransId="{FFFF0A67-84C7-4457-92A7-72F08B343299}"/>
    <dgm:cxn modelId="{F88A84B0-989E-4218-95FD-D189C6A2BEB3}" type="presParOf" srcId="{99C21FCA-F065-4091-B23F-F30E88728A5F}" destId="{31176A5F-D433-46A3-9E31-35A1B6FF23FA}" srcOrd="0" destOrd="0" presId="urn:microsoft.com/office/officeart/2005/8/layout/arrow2"/>
    <dgm:cxn modelId="{BEC72523-826E-4DB7-8E49-36767E69A3A8}" type="presParOf" srcId="{99C21FCA-F065-4091-B23F-F30E88728A5F}" destId="{7CE94CF1-0876-4FFB-B966-71C404913E56}" srcOrd="1" destOrd="0" presId="urn:microsoft.com/office/officeart/2005/8/layout/arrow2"/>
    <dgm:cxn modelId="{128969A4-D3DD-4327-9545-DEDDF691B0FC}" type="presParOf" srcId="{7CE94CF1-0876-4FFB-B966-71C404913E56}" destId="{17963DFA-5406-4536-B179-F292A98ECC68}" srcOrd="0" destOrd="0" presId="urn:microsoft.com/office/officeart/2005/8/layout/arrow2"/>
    <dgm:cxn modelId="{ADF4320C-ECC7-4295-B729-2C4B7C07A325}" type="presParOf" srcId="{7CE94CF1-0876-4FFB-B966-71C404913E56}" destId="{3D442DA9-376D-403D-B701-3C9D63050BCC}" srcOrd="1" destOrd="0" presId="urn:microsoft.com/office/officeart/2005/8/layout/arrow2"/>
    <dgm:cxn modelId="{6292123F-9511-4DBE-8236-C22384F64872}" type="presParOf" srcId="{7CE94CF1-0876-4FFB-B966-71C404913E56}" destId="{D8533E88-23C0-4516-B6B0-9080F4921609}" srcOrd="2" destOrd="0" presId="urn:microsoft.com/office/officeart/2005/8/layout/arrow2"/>
    <dgm:cxn modelId="{15A2C4EC-C010-4C3F-A998-042190FB6C21}" type="presParOf" srcId="{7CE94CF1-0876-4FFB-B966-71C404913E56}" destId="{6E017D80-D0F8-4468-B94B-7E7272F64049}" srcOrd="3" destOrd="0" presId="urn:microsoft.com/office/officeart/2005/8/layout/arrow2"/>
    <dgm:cxn modelId="{358B49EA-0CC0-4504-9E4B-5B7B4361E113}" type="presParOf" srcId="{7CE94CF1-0876-4FFB-B966-71C404913E56}" destId="{46896DF8-6DA2-4D1C-A2C7-A54018B0BA14}" srcOrd="4" destOrd="0" presId="urn:microsoft.com/office/officeart/2005/8/layout/arrow2"/>
    <dgm:cxn modelId="{D638AD39-3D62-40B0-89A2-CBC625CE8375}" type="presParOf" srcId="{7CE94CF1-0876-4FFB-B966-71C404913E56}" destId="{64321514-7608-43F9-BD6C-C1F1E5BBB1BD}" srcOrd="5" destOrd="0" presId="urn:microsoft.com/office/officeart/2005/8/layout/arrow2"/>
    <dgm:cxn modelId="{46EB4C97-22ED-4A23-8F34-C5BF6A5C3C8A}" type="presParOf" srcId="{7CE94CF1-0876-4FFB-B966-71C404913E56}" destId="{DA406C0A-A007-4223-9453-D0ADF9FC244E}" srcOrd="6" destOrd="0" presId="urn:microsoft.com/office/officeart/2005/8/layout/arrow2"/>
    <dgm:cxn modelId="{D8065558-31D4-4192-8F42-C4A72B520D2D}" type="presParOf" srcId="{7CE94CF1-0876-4FFB-B966-71C404913E56}" destId="{0EEF13A5-8B19-4D7D-A0A4-A913D2679CF1}"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BBCC5-6DBF-477A-A87C-3358EAEF27D4}" type="doc">
      <dgm:prSet loTypeId="urn:microsoft.com/office/officeart/2005/8/layout/architecture" loCatId="relationship" qsTypeId="urn:microsoft.com/office/officeart/2005/8/quickstyle/simple1" qsCatId="simple" csTypeId="urn:microsoft.com/office/officeart/2005/8/colors/colorful1" csCatId="colorful" phldr="1"/>
      <dgm:spPr/>
      <dgm:t>
        <a:bodyPr/>
        <a:lstStyle/>
        <a:p>
          <a:endParaRPr lang="en-US"/>
        </a:p>
      </dgm:t>
    </dgm:pt>
    <dgm:pt modelId="{73E07514-A2AA-434E-B494-E130C1EBFD89}">
      <dgm:prSet phldrT="[Text]" custT="1"/>
      <dgm:spPr>
        <a:solidFill>
          <a:srgbClr val="3CA5DD"/>
        </a:solidFill>
      </dgm:spPr>
      <dgm:t>
        <a:bodyPr/>
        <a:lstStyle/>
        <a:p>
          <a:r>
            <a:rPr lang="ru-RU" sz="1800" dirty="0">
              <a:latin typeface="Nunito" pitchFamily="2" charset="0"/>
            </a:rPr>
            <a:t>Анализ документов</a:t>
          </a:r>
        </a:p>
      </dgm:t>
    </dgm:pt>
    <dgm:pt modelId="{93EE7F91-C6D1-4F4E-80A7-083700E83DAD}" type="parTrans" cxnId="{2D12EECC-6580-4E3A-A295-698399B67538}">
      <dgm:prSet/>
      <dgm:spPr/>
      <dgm:t>
        <a:bodyPr/>
        <a:lstStyle/>
        <a:p>
          <a:endParaRPr lang="en-US" sz="1800">
            <a:latin typeface="Nunito" pitchFamily="2" charset="0"/>
          </a:endParaRPr>
        </a:p>
      </dgm:t>
    </dgm:pt>
    <dgm:pt modelId="{5BF8767B-81A4-480F-8575-CC7AB1AC74AB}" type="sibTrans" cxnId="{2D12EECC-6580-4E3A-A295-698399B67538}">
      <dgm:prSet/>
      <dgm:spPr/>
      <dgm:t>
        <a:bodyPr/>
        <a:lstStyle/>
        <a:p>
          <a:endParaRPr lang="en-US" sz="1800">
            <a:latin typeface="Nunito" pitchFamily="2" charset="0"/>
          </a:endParaRPr>
        </a:p>
      </dgm:t>
    </dgm:pt>
    <dgm:pt modelId="{BCEECD3C-3E2C-492A-B408-6A7A652C252F}">
      <dgm:prSet phldrT="[Text]" custT="1"/>
      <dgm:spPr>
        <a:solidFill>
          <a:srgbClr val="30B08C"/>
        </a:solidFill>
      </dgm:spPr>
      <dgm:t>
        <a:bodyPr/>
        <a:lstStyle/>
        <a:p>
          <a:r>
            <a:rPr lang="ru-RU" sz="1600" dirty="0">
              <a:latin typeface="Nunito" pitchFamily="2" charset="0"/>
            </a:rPr>
            <a:t>Добро-вольные нацио-нальные обзоры (ДНО)</a:t>
          </a:r>
        </a:p>
      </dgm:t>
    </dgm:pt>
    <dgm:pt modelId="{9AEBAC89-F63E-4EBB-89AD-10BCE9F30435}" type="parTrans" cxnId="{2D86A5EA-141E-4783-9E2E-AA92237F5771}">
      <dgm:prSet/>
      <dgm:spPr/>
      <dgm:t>
        <a:bodyPr/>
        <a:lstStyle/>
        <a:p>
          <a:endParaRPr lang="en-US" sz="1800">
            <a:latin typeface="Nunito" pitchFamily="2" charset="0"/>
          </a:endParaRPr>
        </a:p>
      </dgm:t>
    </dgm:pt>
    <dgm:pt modelId="{EF8B5A80-B625-48C8-82B7-615AF4727B1D}" type="sibTrans" cxnId="{2D86A5EA-141E-4783-9E2E-AA92237F5771}">
      <dgm:prSet/>
      <dgm:spPr/>
      <dgm:t>
        <a:bodyPr/>
        <a:lstStyle/>
        <a:p>
          <a:endParaRPr lang="en-US" sz="1800">
            <a:latin typeface="Nunito" pitchFamily="2" charset="0"/>
          </a:endParaRPr>
        </a:p>
      </dgm:t>
    </dgm:pt>
    <dgm:pt modelId="{6CD24EDB-981F-4127-9D9A-3C963348E2A5}">
      <dgm:prSet phldrT="[Text]" custT="1"/>
      <dgm:spPr>
        <a:solidFill>
          <a:srgbClr val="30B08C"/>
        </a:solidFill>
      </dgm:spPr>
      <dgm:t>
        <a:bodyPr/>
        <a:lstStyle/>
        <a:p>
          <a:r>
            <a:rPr lang="ru-RU" sz="1600" dirty="0">
              <a:latin typeface="Nunito" pitchFamily="2" charset="0"/>
            </a:rPr>
            <a:t>Страновые консуль-тации в рамках МВГО</a:t>
          </a:r>
        </a:p>
      </dgm:t>
    </dgm:pt>
    <dgm:pt modelId="{23A47FD9-97A8-4F2E-A322-3438D93CCC8D}" type="parTrans" cxnId="{5C07E247-600C-4D91-902E-7338EF8AC0D7}">
      <dgm:prSet/>
      <dgm:spPr/>
      <dgm:t>
        <a:bodyPr/>
        <a:lstStyle/>
        <a:p>
          <a:endParaRPr lang="en-US" sz="1800">
            <a:latin typeface="Nunito" pitchFamily="2" charset="0"/>
          </a:endParaRPr>
        </a:p>
      </dgm:t>
    </dgm:pt>
    <dgm:pt modelId="{17A896F8-5ABD-4620-BA9B-3562C011CF07}" type="sibTrans" cxnId="{5C07E247-600C-4D91-902E-7338EF8AC0D7}">
      <dgm:prSet/>
      <dgm:spPr/>
      <dgm:t>
        <a:bodyPr/>
        <a:lstStyle/>
        <a:p>
          <a:endParaRPr lang="en-US" sz="1800">
            <a:latin typeface="Nunito" pitchFamily="2" charset="0"/>
          </a:endParaRPr>
        </a:p>
      </dgm:t>
    </dgm:pt>
    <dgm:pt modelId="{005DFAF4-E650-41DD-A6D7-8160F28B3EC6}">
      <dgm:prSet phldrT="[Text]" custT="1"/>
      <dgm:spPr>
        <a:solidFill>
          <a:srgbClr val="3CA5DD"/>
        </a:solidFill>
      </dgm:spPr>
      <dgm:t>
        <a:bodyPr/>
        <a:lstStyle/>
        <a:p>
          <a:r>
            <a:rPr lang="ru-RU" sz="1800" dirty="0">
              <a:latin typeface="Nunito" pitchFamily="2" charset="0"/>
            </a:rPr>
            <a:t>Анализ СМИ</a:t>
          </a:r>
        </a:p>
      </dgm:t>
    </dgm:pt>
    <dgm:pt modelId="{F3F15CD4-79E4-480C-AB0D-79FCF0359F2D}" type="parTrans" cxnId="{7F2D8EA1-41F0-4256-A2D0-E145BB3364F3}">
      <dgm:prSet/>
      <dgm:spPr/>
      <dgm:t>
        <a:bodyPr/>
        <a:lstStyle/>
        <a:p>
          <a:endParaRPr lang="en-US" sz="1800">
            <a:latin typeface="Nunito" pitchFamily="2" charset="0"/>
          </a:endParaRPr>
        </a:p>
      </dgm:t>
    </dgm:pt>
    <dgm:pt modelId="{D52FCD45-7F75-4D95-89DA-B3DAD86AB922}" type="sibTrans" cxnId="{7F2D8EA1-41F0-4256-A2D0-E145BB3364F3}">
      <dgm:prSet/>
      <dgm:spPr/>
      <dgm:t>
        <a:bodyPr/>
        <a:lstStyle/>
        <a:p>
          <a:endParaRPr lang="en-US" sz="1800">
            <a:latin typeface="Nunito" pitchFamily="2" charset="0"/>
          </a:endParaRPr>
        </a:p>
      </dgm:t>
    </dgm:pt>
    <dgm:pt modelId="{7B21FD00-D522-4D36-A585-624A56DE848C}">
      <dgm:prSet phldrT="[Text]" custT="1"/>
      <dgm:spPr>
        <a:solidFill>
          <a:srgbClr val="30B08C"/>
        </a:solidFill>
      </dgm:spPr>
      <dgm:t>
        <a:bodyPr/>
        <a:lstStyle/>
        <a:p>
          <a:r>
            <a:rPr lang="ru-RU" sz="1600" dirty="0">
              <a:latin typeface="Nunito" pitchFamily="2" charset="0"/>
            </a:rPr>
            <a:t>ДНО – теневые доклады </a:t>
          </a:r>
        </a:p>
      </dgm:t>
    </dgm:pt>
    <dgm:pt modelId="{052FE1F1-73A8-433A-AB93-AF2493C54F8F}" type="parTrans" cxnId="{3A513B96-1D37-4D4E-AFD6-D3AAC4996090}">
      <dgm:prSet/>
      <dgm:spPr/>
      <dgm:t>
        <a:bodyPr/>
        <a:lstStyle/>
        <a:p>
          <a:endParaRPr lang="en-US" sz="1800">
            <a:latin typeface="Nunito" pitchFamily="2" charset="0"/>
          </a:endParaRPr>
        </a:p>
      </dgm:t>
    </dgm:pt>
    <dgm:pt modelId="{6485E6CD-AB13-447F-958F-E05169C850A2}" type="sibTrans" cxnId="{3A513B96-1D37-4D4E-AFD6-D3AAC4996090}">
      <dgm:prSet/>
      <dgm:spPr/>
      <dgm:t>
        <a:bodyPr/>
        <a:lstStyle/>
        <a:p>
          <a:endParaRPr lang="en-US" sz="1800">
            <a:latin typeface="Nunito" pitchFamily="2" charset="0"/>
          </a:endParaRPr>
        </a:p>
      </dgm:t>
    </dgm:pt>
    <dgm:pt modelId="{80DD424B-E335-4304-81CF-E417AB78C063}">
      <dgm:prSet phldrT="[Text]" custT="1"/>
      <dgm:spPr>
        <a:solidFill>
          <a:srgbClr val="3CA5DD"/>
        </a:solidFill>
      </dgm:spPr>
      <dgm:t>
        <a:bodyPr/>
        <a:lstStyle/>
        <a:p>
          <a:r>
            <a:rPr lang="ru-RU" sz="1800" dirty="0">
              <a:latin typeface="Nunito" pitchFamily="2" charset="0"/>
            </a:rPr>
            <a:t>Глобаль-ные статис-тические базы данных</a:t>
          </a:r>
        </a:p>
      </dgm:t>
    </dgm:pt>
    <dgm:pt modelId="{BC3AEBE1-B483-4D30-B49F-D0C9F91183FF}" type="parTrans" cxnId="{C4F1A583-6DE2-4207-B20B-66A38A327E62}">
      <dgm:prSet/>
      <dgm:spPr/>
      <dgm:t>
        <a:bodyPr/>
        <a:lstStyle/>
        <a:p>
          <a:endParaRPr lang="en-US" sz="1800">
            <a:latin typeface="Nunito" pitchFamily="2" charset="0"/>
          </a:endParaRPr>
        </a:p>
      </dgm:t>
    </dgm:pt>
    <dgm:pt modelId="{D0A595CC-3511-4EC4-A28F-5EA35EC431AF}" type="sibTrans" cxnId="{C4F1A583-6DE2-4207-B20B-66A38A327E62}">
      <dgm:prSet/>
      <dgm:spPr/>
      <dgm:t>
        <a:bodyPr/>
        <a:lstStyle/>
        <a:p>
          <a:endParaRPr lang="en-US" sz="1800">
            <a:latin typeface="Nunito" pitchFamily="2" charset="0"/>
          </a:endParaRPr>
        </a:p>
      </dgm:t>
    </dgm:pt>
    <dgm:pt modelId="{E391C21A-4937-4491-834E-7F74315AC665}">
      <dgm:prSet phldrT="[Text]" custT="1"/>
      <dgm:spPr>
        <a:solidFill>
          <a:srgbClr val="30B08C"/>
        </a:solidFill>
      </dgm:spPr>
      <dgm:t>
        <a:bodyPr/>
        <a:lstStyle/>
        <a:p>
          <a:r>
            <a:rPr lang="ru-RU" sz="1600" dirty="0">
              <a:latin typeface="Nunito" pitchFamily="2" charset="0"/>
            </a:rPr>
            <a:t>Нацио-нальные политики и стратегии в области здраво-охранения</a:t>
          </a:r>
        </a:p>
      </dgm:t>
    </dgm:pt>
    <dgm:pt modelId="{1651206D-3EF8-4968-ABEF-9FDB052FDEE0}" type="parTrans" cxnId="{80E7613C-137C-4192-B1E8-E254648FAAB8}">
      <dgm:prSet/>
      <dgm:spPr/>
      <dgm:t>
        <a:bodyPr/>
        <a:lstStyle/>
        <a:p>
          <a:endParaRPr lang="en-US" sz="1800">
            <a:latin typeface="Nunito" pitchFamily="2" charset="0"/>
          </a:endParaRPr>
        </a:p>
      </dgm:t>
    </dgm:pt>
    <dgm:pt modelId="{8B3C5C91-5B2B-4BD5-9BC7-4F2F7969F69F}" type="sibTrans" cxnId="{80E7613C-137C-4192-B1E8-E254648FAAB8}">
      <dgm:prSet/>
      <dgm:spPr/>
      <dgm:t>
        <a:bodyPr/>
        <a:lstStyle/>
        <a:p>
          <a:endParaRPr lang="en-US" sz="1800">
            <a:latin typeface="Nunito" pitchFamily="2" charset="0"/>
          </a:endParaRPr>
        </a:p>
      </dgm:t>
    </dgm:pt>
    <dgm:pt modelId="{2E3DCE39-EB10-4E29-8DB8-D646DDA5D1D7}">
      <dgm:prSet phldrT="[Text]" custT="1"/>
      <dgm:spPr>
        <a:solidFill>
          <a:srgbClr val="3CA5DD"/>
        </a:solidFill>
      </dgm:spPr>
      <dgm:t>
        <a:bodyPr/>
        <a:lstStyle/>
        <a:p>
          <a:r>
            <a:rPr lang="ru-RU" sz="1800" dirty="0">
              <a:latin typeface="Nunito" pitchFamily="2" charset="0"/>
            </a:rPr>
            <a:t>Обследования</a:t>
          </a:r>
        </a:p>
      </dgm:t>
    </dgm:pt>
    <dgm:pt modelId="{5E96F3F1-D4BD-46D9-BD9A-59F8F59068A4}" type="parTrans" cxnId="{94DE72A7-550C-42DD-A62B-236B9A969752}">
      <dgm:prSet/>
      <dgm:spPr/>
      <dgm:t>
        <a:bodyPr/>
        <a:lstStyle/>
        <a:p>
          <a:endParaRPr lang="en-US" sz="1800">
            <a:latin typeface="Nunito" pitchFamily="2" charset="0"/>
          </a:endParaRPr>
        </a:p>
      </dgm:t>
    </dgm:pt>
    <dgm:pt modelId="{F7BAD198-062C-4489-9F54-6E732826DF18}" type="sibTrans" cxnId="{94DE72A7-550C-42DD-A62B-236B9A969752}">
      <dgm:prSet/>
      <dgm:spPr/>
      <dgm:t>
        <a:bodyPr/>
        <a:lstStyle/>
        <a:p>
          <a:endParaRPr lang="en-US" sz="1800">
            <a:latin typeface="Nunito" pitchFamily="2" charset="0"/>
          </a:endParaRPr>
        </a:p>
      </dgm:t>
    </dgm:pt>
    <dgm:pt modelId="{1854C6E0-0BD2-47EF-B603-E90E9B89915D}">
      <dgm:prSet phldrT="[Text]" custT="1"/>
      <dgm:spPr>
        <a:solidFill>
          <a:srgbClr val="30B08C"/>
        </a:solidFill>
      </dgm:spPr>
      <dgm:t>
        <a:bodyPr/>
        <a:lstStyle/>
        <a:p>
          <a:r>
            <a:rPr lang="ru-RU" sz="1600" dirty="0">
              <a:latin typeface="Nunito" pitchFamily="2" charset="0"/>
            </a:rPr>
            <a:t>Негосудар-ственные структуры</a:t>
          </a:r>
        </a:p>
      </dgm:t>
    </dgm:pt>
    <dgm:pt modelId="{A0F803B6-156A-41E1-BA33-BBE5F7A2D230}" type="parTrans" cxnId="{A4C6D8DF-7EFA-455A-8C56-5744B2F06B25}">
      <dgm:prSet/>
      <dgm:spPr/>
      <dgm:t>
        <a:bodyPr/>
        <a:lstStyle/>
        <a:p>
          <a:endParaRPr lang="en-US" sz="1800">
            <a:latin typeface="Nunito" pitchFamily="2" charset="0"/>
          </a:endParaRPr>
        </a:p>
      </dgm:t>
    </dgm:pt>
    <dgm:pt modelId="{470844CE-12E1-452F-9680-E8C87253B840}" type="sibTrans" cxnId="{A4C6D8DF-7EFA-455A-8C56-5744B2F06B25}">
      <dgm:prSet/>
      <dgm:spPr/>
      <dgm:t>
        <a:bodyPr/>
        <a:lstStyle/>
        <a:p>
          <a:endParaRPr lang="en-US" sz="1800">
            <a:latin typeface="Nunito" pitchFamily="2" charset="0"/>
          </a:endParaRPr>
        </a:p>
      </dgm:t>
    </dgm:pt>
    <dgm:pt modelId="{BAA0AFAB-9F54-4938-B361-27C1515B9149}">
      <dgm:prSet phldrT="[Text]" custT="1"/>
      <dgm:spPr>
        <a:solidFill>
          <a:srgbClr val="30B08C"/>
        </a:solidFill>
      </dgm:spPr>
      <dgm:t>
        <a:bodyPr/>
        <a:lstStyle/>
        <a:p>
          <a:r>
            <a:rPr lang="ru-RU" sz="1600" dirty="0">
              <a:latin typeface="Nunito" pitchFamily="2" charset="0"/>
            </a:rPr>
            <a:t>Государ-ственные структуры</a:t>
          </a:r>
        </a:p>
      </dgm:t>
    </dgm:pt>
    <dgm:pt modelId="{0F66895B-4645-4CF4-98CC-E7A1D6E60863}" type="parTrans" cxnId="{988088F7-0886-4EF6-AAEE-3D9DAC3113F2}">
      <dgm:prSet/>
      <dgm:spPr/>
      <dgm:t>
        <a:bodyPr/>
        <a:lstStyle/>
        <a:p>
          <a:endParaRPr lang="en-US" sz="1800">
            <a:latin typeface="Nunito" pitchFamily="2" charset="0"/>
          </a:endParaRPr>
        </a:p>
      </dgm:t>
    </dgm:pt>
    <dgm:pt modelId="{CA3D7D8E-2CF4-4AF5-BDCF-86818C9D8DF8}" type="sibTrans" cxnId="{988088F7-0886-4EF6-AAEE-3D9DAC3113F2}">
      <dgm:prSet/>
      <dgm:spPr/>
      <dgm:t>
        <a:bodyPr/>
        <a:lstStyle/>
        <a:p>
          <a:endParaRPr lang="en-US" sz="1800">
            <a:latin typeface="Nunito" pitchFamily="2" charset="0"/>
          </a:endParaRPr>
        </a:p>
      </dgm:t>
    </dgm:pt>
    <dgm:pt modelId="{BE384E62-2872-4E77-B080-4494CB3C9CF6}" type="pres">
      <dgm:prSet presAssocID="{9D6BBCC5-6DBF-477A-A87C-3358EAEF27D4}" presName="Name0" presStyleCnt="0">
        <dgm:presLayoutVars>
          <dgm:chPref val="1"/>
          <dgm:dir/>
          <dgm:animOne val="branch"/>
          <dgm:animLvl val="lvl"/>
          <dgm:resizeHandles/>
        </dgm:presLayoutVars>
      </dgm:prSet>
      <dgm:spPr/>
    </dgm:pt>
    <dgm:pt modelId="{B50A43CC-B39D-4BA6-B93A-8ED5DDC2D61E}" type="pres">
      <dgm:prSet presAssocID="{73E07514-A2AA-434E-B494-E130C1EBFD89}" presName="vertOne" presStyleCnt="0"/>
      <dgm:spPr/>
    </dgm:pt>
    <dgm:pt modelId="{8A104341-2DD0-4F15-A663-6D5CD193ECF3}" type="pres">
      <dgm:prSet presAssocID="{73E07514-A2AA-434E-B494-E130C1EBFD89}" presName="txOne" presStyleLbl="node0" presStyleIdx="0" presStyleCnt="4">
        <dgm:presLayoutVars>
          <dgm:chPref val="3"/>
        </dgm:presLayoutVars>
      </dgm:prSet>
      <dgm:spPr/>
    </dgm:pt>
    <dgm:pt modelId="{18C9638C-5B4C-4412-AB77-A90913AEF292}" type="pres">
      <dgm:prSet presAssocID="{73E07514-A2AA-434E-B494-E130C1EBFD89}" presName="parTransOne" presStyleCnt="0"/>
      <dgm:spPr/>
    </dgm:pt>
    <dgm:pt modelId="{5B61FE7F-FE66-4E68-A8FC-2EFBA389E5CC}" type="pres">
      <dgm:prSet presAssocID="{73E07514-A2AA-434E-B494-E130C1EBFD89}" presName="horzOne" presStyleCnt="0"/>
      <dgm:spPr/>
    </dgm:pt>
    <dgm:pt modelId="{35CEC980-ABA5-40FD-B7A2-3F36975F2A6D}" type="pres">
      <dgm:prSet presAssocID="{BCEECD3C-3E2C-492A-B408-6A7A652C252F}" presName="vertTwo" presStyleCnt="0"/>
      <dgm:spPr/>
    </dgm:pt>
    <dgm:pt modelId="{28AACB12-B10E-4ADA-B68E-3B1295299E59}" type="pres">
      <dgm:prSet presAssocID="{BCEECD3C-3E2C-492A-B408-6A7A652C252F}" presName="txTwo" presStyleLbl="node2" presStyleIdx="0" presStyleCnt="6">
        <dgm:presLayoutVars>
          <dgm:chPref val="3"/>
        </dgm:presLayoutVars>
      </dgm:prSet>
      <dgm:spPr/>
    </dgm:pt>
    <dgm:pt modelId="{09E9F45D-2A77-466E-A132-595D12AA428C}" type="pres">
      <dgm:prSet presAssocID="{BCEECD3C-3E2C-492A-B408-6A7A652C252F}" presName="horzTwo" presStyleCnt="0"/>
      <dgm:spPr/>
    </dgm:pt>
    <dgm:pt modelId="{D0820D50-9163-41F4-BF68-B531FC59E055}" type="pres">
      <dgm:prSet presAssocID="{EF8B5A80-B625-48C8-82B7-615AF4727B1D}" presName="sibSpaceTwo" presStyleCnt="0"/>
      <dgm:spPr/>
    </dgm:pt>
    <dgm:pt modelId="{95D26171-884A-448C-9905-4F8925FEB61A}" type="pres">
      <dgm:prSet presAssocID="{E391C21A-4937-4491-834E-7F74315AC665}" presName="vertTwo" presStyleCnt="0"/>
      <dgm:spPr/>
    </dgm:pt>
    <dgm:pt modelId="{AAE61B28-5D78-4EF4-9EDE-63CB658E0DD8}" type="pres">
      <dgm:prSet presAssocID="{E391C21A-4937-4491-834E-7F74315AC665}" presName="txTwo" presStyleLbl="node2" presStyleIdx="1" presStyleCnt="6">
        <dgm:presLayoutVars>
          <dgm:chPref val="3"/>
        </dgm:presLayoutVars>
      </dgm:prSet>
      <dgm:spPr/>
    </dgm:pt>
    <dgm:pt modelId="{10FC5B68-675F-45F2-9B6B-0E6E31664CAC}" type="pres">
      <dgm:prSet presAssocID="{E391C21A-4937-4491-834E-7F74315AC665}" presName="horzTwo" presStyleCnt="0"/>
      <dgm:spPr/>
    </dgm:pt>
    <dgm:pt modelId="{FCC6062D-AFBE-45B9-BB6B-0ACEBBFF881C}" type="pres">
      <dgm:prSet presAssocID="{8B3C5C91-5B2B-4BD5-9BC7-4F2F7969F69F}" presName="sibSpaceTwo" presStyleCnt="0"/>
      <dgm:spPr/>
    </dgm:pt>
    <dgm:pt modelId="{FEEC1F30-1DE3-43BA-BBCF-78432192165F}" type="pres">
      <dgm:prSet presAssocID="{6CD24EDB-981F-4127-9D9A-3C963348E2A5}" presName="vertTwo" presStyleCnt="0"/>
      <dgm:spPr/>
    </dgm:pt>
    <dgm:pt modelId="{C4F86305-C941-49B5-85DB-714779DEFA25}" type="pres">
      <dgm:prSet presAssocID="{6CD24EDB-981F-4127-9D9A-3C963348E2A5}" presName="txTwo" presStyleLbl="node2" presStyleIdx="2" presStyleCnt="6">
        <dgm:presLayoutVars>
          <dgm:chPref val="3"/>
        </dgm:presLayoutVars>
      </dgm:prSet>
      <dgm:spPr/>
    </dgm:pt>
    <dgm:pt modelId="{B9926220-75F5-460A-A60A-C73091FA0381}" type="pres">
      <dgm:prSet presAssocID="{6CD24EDB-981F-4127-9D9A-3C963348E2A5}" presName="horzTwo" presStyleCnt="0"/>
      <dgm:spPr/>
    </dgm:pt>
    <dgm:pt modelId="{28423E06-517B-49CF-9790-3CD7A6342C2D}" type="pres">
      <dgm:prSet presAssocID="{17A896F8-5ABD-4620-BA9B-3562C011CF07}" presName="sibSpaceTwo" presStyleCnt="0"/>
      <dgm:spPr/>
    </dgm:pt>
    <dgm:pt modelId="{DB2C2841-2CFA-4CDF-A6EB-CEC1483723FF}" type="pres">
      <dgm:prSet presAssocID="{7B21FD00-D522-4D36-A585-624A56DE848C}" presName="vertTwo" presStyleCnt="0"/>
      <dgm:spPr/>
    </dgm:pt>
    <dgm:pt modelId="{AB4FFECB-70ED-4089-89D2-F514263692E7}" type="pres">
      <dgm:prSet presAssocID="{7B21FD00-D522-4D36-A585-624A56DE848C}" presName="txTwo" presStyleLbl="node2" presStyleIdx="3" presStyleCnt="6">
        <dgm:presLayoutVars>
          <dgm:chPref val="3"/>
        </dgm:presLayoutVars>
      </dgm:prSet>
      <dgm:spPr/>
    </dgm:pt>
    <dgm:pt modelId="{11BE6DDB-C83E-4E9C-8E60-457F7FFB94E8}" type="pres">
      <dgm:prSet presAssocID="{7B21FD00-D522-4D36-A585-624A56DE848C}" presName="horzTwo" presStyleCnt="0"/>
      <dgm:spPr/>
    </dgm:pt>
    <dgm:pt modelId="{B7427622-33A4-4F54-AFCD-624190585EC9}" type="pres">
      <dgm:prSet presAssocID="{5BF8767B-81A4-480F-8575-CC7AB1AC74AB}" presName="sibSpaceOne" presStyleCnt="0"/>
      <dgm:spPr/>
    </dgm:pt>
    <dgm:pt modelId="{3EA380B4-D5C2-4B76-854D-CACF73B1E344}" type="pres">
      <dgm:prSet presAssocID="{005DFAF4-E650-41DD-A6D7-8160F28B3EC6}" presName="vertOne" presStyleCnt="0"/>
      <dgm:spPr/>
    </dgm:pt>
    <dgm:pt modelId="{C0F1C3F7-ED22-4A3C-A4A2-91BFED1B4133}" type="pres">
      <dgm:prSet presAssocID="{005DFAF4-E650-41DD-A6D7-8160F28B3EC6}" presName="txOne" presStyleLbl="node0" presStyleIdx="1" presStyleCnt="4">
        <dgm:presLayoutVars>
          <dgm:chPref val="3"/>
        </dgm:presLayoutVars>
      </dgm:prSet>
      <dgm:spPr/>
    </dgm:pt>
    <dgm:pt modelId="{BFE68FD5-5BF2-485E-BEA0-C6CED8FBEE9A}" type="pres">
      <dgm:prSet presAssocID="{005DFAF4-E650-41DD-A6D7-8160F28B3EC6}" presName="horzOne" presStyleCnt="0"/>
      <dgm:spPr/>
    </dgm:pt>
    <dgm:pt modelId="{AA77F7B6-14F6-4C50-894A-5DD385574733}" type="pres">
      <dgm:prSet presAssocID="{D52FCD45-7F75-4D95-89DA-B3DAD86AB922}" presName="sibSpaceOne" presStyleCnt="0"/>
      <dgm:spPr/>
    </dgm:pt>
    <dgm:pt modelId="{E2E25319-7075-4DFE-BE05-ED1E3F92C582}" type="pres">
      <dgm:prSet presAssocID="{80DD424B-E335-4304-81CF-E417AB78C063}" presName="vertOne" presStyleCnt="0"/>
      <dgm:spPr/>
    </dgm:pt>
    <dgm:pt modelId="{E6A4DBCB-2515-4D36-A385-A38DE1DF495A}" type="pres">
      <dgm:prSet presAssocID="{80DD424B-E335-4304-81CF-E417AB78C063}" presName="txOne" presStyleLbl="node0" presStyleIdx="2" presStyleCnt="4">
        <dgm:presLayoutVars>
          <dgm:chPref val="3"/>
        </dgm:presLayoutVars>
      </dgm:prSet>
      <dgm:spPr/>
    </dgm:pt>
    <dgm:pt modelId="{9C0C3499-AF73-476D-BD2E-87065733626A}" type="pres">
      <dgm:prSet presAssocID="{80DD424B-E335-4304-81CF-E417AB78C063}" presName="horzOne" presStyleCnt="0"/>
      <dgm:spPr/>
    </dgm:pt>
    <dgm:pt modelId="{3D49386C-F5C5-4BC6-B262-4EF1000BD7D1}" type="pres">
      <dgm:prSet presAssocID="{D0A595CC-3511-4EC4-A28F-5EA35EC431AF}" presName="sibSpaceOne" presStyleCnt="0"/>
      <dgm:spPr/>
    </dgm:pt>
    <dgm:pt modelId="{58CB4E15-CDF9-49F0-8471-4CDA670DA87C}" type="pres">
      <dgm:prSet presAssocID="{2E3DCE39-EB10-4E29-8DB8-D646DDA5D1D7}" presName="vertOne" presStyleCnt="0"/>
      <dgm:spPr/>
    </dgm:pt>
    <dgm:pt modelId="{423E3BC5-45F1-48B8-A03F-19793CCDF833}" type="pres">
      <dgm:prSet presAssocID="{2E3DCE39-EB10-4E29-8DB8-D646DDA5D1D7}" presName="txOne" presStyleLbl="node0" presStyleIdx="3" presStyleCnt="4">
        <dgm:presLayoutVars>
          <dgm:chPref val="3"/>
        </dgm:presLayoutVars>
      </dgm:prSet>
      <dgm:spPr/>
    </dgm:pt>
    <dgm:pt modelId="{24FEA98D-7BBE-4C6E-BEB4-9F2F0D78F370}" type="pres">
      <dgm:prSet presAssocID="{2E3DCE39-EB10-4E29-8DB8-D646DDA5D1D7}" presName="parTransOne" presStyleCnt="0"/>
      <dgm:spPr/>
    </dgm:pt>
    <dgm:pt modelId="{ACF3F943-AFCE-4779-ABE9-B2F052BE523A}" type="pres">
      <dgm:prSet presAssocID="{2E3DCE39-EB10-4E29-8DB8-D646DDA5D1D7}" presName="horzOne" presStyleCnt="0"/>
      <dgm:spPr/>
    </dgm:pt>
    <dgm:pt modelId="{9B87CC0A-01BE-44B4-BCEF-134263A40DE8}" type="pres">
      <dgm:prSet presAssocID="{1854C6E0-0BD2-47EF-B603-E90E9B89915D}" presName="vertTwo" presStyleCnt="0"/>
      <dgm:spPr/>
    </dgm:pt>
    <dgm:pt modelId="{32DD5924-8988-4FBA-8B27-D7FB9FC2E884}" type="pres">
      <dgm:prSet presAssocID="{1854C6E0-0BD2-47EF-B603-E90E9B89915D}" presName="txTwo" presStyleLbl="node2" presStyleIdx="4" presStyleCnt="6" custScaleX="101140">
        <dgm:presLayoutVars>
          <dgm:chPref val="3"/>
        </dgm:presLayoutVars>
      </dgm:prSet>
      <dgm:spPr/>
    </dgm:pt>
    <dgm:pt modelId="{B7B1953B-740E-4181-9B16-C49D7E1162D5}" type="pres">
      <dgm:prSet presAssocID="{1854C6E0-0BD2-47EF-B603-E90E9B89915D}" presName="horzTwo" presStyleCnt="0"/>
      <dgm:spPr/>
    </dgm:pt>
    <dgm:pt modelId="{D372E3FD-31CF-44EA-8F7B-B3E3C60E4116}" type="pres">
      <dgm:prSet presAssocID="{470844CE-12E1-452F-9680-E8C87253B840}" presName="sibSpaceTwo" presStyleCnt="0"/>
      <dgm:spPr/>
    </dgm:pt>
    <dgm:pt modelId="{2B4608EE-B032-4A4E-9136-43ED5BFFFA06}" type="pres">
      <dgm:prSet presAssocID="{BAA0AFAB-9F54-4938-B361-27C1515B9149}" presName="vertTwo" presStyleCnt="0"/>
      <dgm:spPr/>
    </dgm:pt>
    <dgm:pt modelId="{201E9F1A-F17B-4331-92E3-B470CD3B1409}" type="pres">
      <dgm:prSet presAssocID="{BAA0AFAB-9F54-4938-B361-27C1515B9149}" presName="txTwo" presStyleLbl="node2" presStyleIdx="5" presStyleCnt="6">
        <dgm:presLayoutVars>
          <dgm:chPref val="3"/>
        </dgm:presLayoutVars>
      </dgm:prSet>
      <dgm:spPr/>
    </dgm:pt>
    <dgm:pt modelId="{FC7F6B60-23EB-4313-A6D3-7D2AF6A50D4A}" type="pres">
      <dgm:prSet presAssocID="{BAA0AFAB-9F54-4938-B361-27C1515B9149}" presName="horzTwo" presStyleCnt="0"/>
      <dgm:spPr/>
    </dgm:pt>
  </dgm:ptLst>
  <dgm:cxnLst>
    <dgm:cxn modelId="{BFED9607-F550-4D10-851F-9397A642139C}" type="presOf" srcId="{E391C21A-4937-4491-834E-7F74315AC665}" destId="{AAE61B28-5D78-4EF4-9EDE-63CB658E0DD8}" srcOrd="0" destOrd="0" presId="urn:microsoft.com/office/officeart/2005/8/layout/architecture"/>
    <dgm:cxn modelId="{4E070918-CC92-42BC-AAA6-2AC44E83F612}" type="presOf" srcId="{6CD24EDB-981F-4127-9D9A-3C963348E2A5}" destId="{C4F86305-C941-49B5-85DB-714779DEFA25}" srcOrd="0" destOrd="0" presId="urn:microsoft.com/office/officeart/2005/8/layout/architecture"/>
    <dgm:cxn modelId="{7B8EC129-1822-4A6D-95D6-F470F763A4FC}" type="presOf" srcId="{2E3DCE39-EB10-4E29-8DB8-D646DDA5D1D7}" destId="{423E3BC5-45F1-48B8-A03F-19793CCDF833}" srcOrd="0" destOrd="0" presId="urn:microsoft.com/office/officeart/2005/8/layout/architecture"/>
    <dgm:cxn modelId="{80E7613C-137C-4192-B1E8-E254648FAAB8}" srcId="{73E07514-A2AA-434E-B494-E130C1EBFD89}" destId="{E391C21A-4937-4491-834E-7F74315AC665}" srcOrd="1" destOrd="0" parTransId="{1651206D-3EF8-4968-ABEF-9FDB052FDEE0}" sibTransId="{8B3C5C91-5B2B-4BD5-9BC7-4F2F7969F69F}"/>
    <dgm:cxn modelId="{810F8D5F-8DA1-417D-8778-92500B9B6C4A}" type="presOf" srcId="{73E07514-A2AA-434E-B494-E130C1EBFD89}" destId="{8A104341-2DD0-4F15-A663-6D5CD193ECF3}" srcOrd="0" destOrd="0" presId="urn:microsoft.com/office/officeart/2005/8/layout/architecture"/>
    <dgm:cxn modelId="{5C07E247-600C-4D91-902E-7338EF8AC0D7}" srcId="{73E07514-A2AA-434E-B494-E130C1EBFD89}" destId="{6CD24EDB-981F-4127-9D9A-3C963348E2A5}" srcOrd="2" destOrd="0" parTransId="{23A47FD9-97A8-4F2E-A322-3438D93CCC8D}" sibTransId="{17A896F8-5ABD-4620-BA9B-3562C011CF07}"/>
    <dgm:cxn modelId="{9660BA52-2C52-4359-8A9B-64641B0B903E}" type="presOf" srcId="{BCEECD3C-3E2C-492A-B408-6A7A652C252F}" destId="{28AACB12-B10E-4ADA-B68E-3B1295299E59}" srcOrd="0" destOrd="0" presId="urn:microsoft.com/office/officeart/2005/8/layout/architecture"/>
    <dgm:cxn modelId="{C4F1A583-6DE2-4207-B20B-66A38A327E62}" srcId="{9D6BBCC5-6DBF-477A-A87C-3358EAEF27D4}" destId="{80DD424B-E335-4304-81CF-E417AB78C063}" srcOrd="2" destOrd="0" parTransId="{BC3AEBE1-B483-4D30-B49F-D0C9F91183FF}" sibTransId="{D0A595CC-3511-4EC4-A28F-5EA35EC431AF}"/>
    <dgm:cxn modelId="{3A513B96-1D37-4D4E-AFD6-D3AAC4996090}" srcId="{73E07514-A2AA-434E-B494-E130C1EBFD89}" destId="{7B21FD00-D522-4D36-A585-624A56DE848C}" srcOrd="3" destOrd="0" parTransId="{052FE1F1-73A8-433A-AB93-AF2493C54F8F}" sibTransId="{6485E6CD-AB13-447F-958F-E05169C850A2}"/>
    <dgm:cxn modelId="{D7C82DA0-DCF2-4381-9389-C1FC78F49AE0}" type="presOf" srcId="{BAA0AFAB-9F54-4938-B361-27C1515B9149}" destId="{201E9F1A-F17B-4331-92E3-B470CD3B1409}" srcOrd="0" destOrd="0" presId="urn:microsoft.com/office/officeart/2005/8/layout/architecture"/>
    <dgm:cxn modelId="{7F2D8EA1-41F0-4256-A2D0-E145BB3364F3}" srcId="{9D6BBCC5-6DBF-477A-A87C-3358EAEF27D4}" destId="{005DFAF4-E650-41DD-A6D7-8160F28B3EC6}" srcOrd="1" destOrd="0" parTransId="{F3F15CD4-79E4-480C-AB0D-79FCF0359F2D}" sibTransId="{D52FCD45-7F75-4D95-89DA-B3DAD86AB922}"/>
    <dgm:cxn modelId="{94DE72A7-550C-42DD-A62B-236B9A969752}" srcId="{9D6BBCC5-6DBF-477A-A87C-3358EAEF27D4}" destId="{2E3DCE39-EB10-4E29-8DB8-D646DDA5D1D7}" srcOrd="3" destOrd="0" parTransId="{5E96F3F1-D4BD-46D9-BD9A-59F8F59068A4}" sibTransId="{F7BAD198-062C-4489-9F54-6E732826DF18}"/>
    <dgm:cxn modelId="{2D31E8A7-FAF9-4B83-8805-5BC2A07ECB86}" type="presOf" srcId="{005DFAF4-E650-41DD-A6D7-8160F28B3EC6}" destId="{C0F1C3F7-ED22-4A3C-A4A2-91BFED1B4133}" srcOrd="0" destOrd="0" presId="urn:microsoft.com/office/officeart/2005/8/layout/architecture"/>
    <dgm:cxn modelId="{0E0598A8-D784-4106-9A61-C0C910F80CB1}" type="presOf" srcId="{9D6BBCC5-6DBF-477A-A87C-3358EAEF27D4}" destId="{BE384E62-2872-4E77-B080-4494CB3C9CF6}" srcOrd="0" destOrd="0" presId="urn:microsoft.com/office/officeart/2005/8/layout/architecture"/>
    <dgm:cxn modelId="{2D12EECC-6580-4E3A-A295-698399B67538}" srcId="{9D6BBCC5-6DBF-477A-A87C-3358EAEF27D4}" destId="{73E07514-A2AA-434E-B494-E130C1EBFD89}" srcOrd="0" destOrd="0" parTransId="{93EE7F91-C6D1-4F4E-80A7-083700E83DAD}" sibTransId="{5BF8767B-81A4-480F-8575-CC7AB1AC74AB}"/>
    <dgm:cxn modelId="{A4C6D8DF-7EFA-455A-8C56-5744B2F06B25}" srcId="{2E3DCE39-EB10-4E29-8DB8-D646DDA5D1D7}" destId="{1854C6E0-0BD2-47EF-B603-E90E9B89915D}" srcOrd="0" destOrd="0" parTransId="{A0F803B6-156A-41E1-BA33-BBE5F7A2D230}" sibTransId="{470844CE-12E1-452F-9680-E8C87253B840}"/>
    <dgm:cxn modelId="{ABCD1DE4-CE77-4CDB-BEFC-17E74B1E2394}" type="presOf" srcId="{1854C6E0-0BD2-47EF-B603-E90E9B89915D}" destId="{32DD5924-8988-4FBA-8B27-D7FB9FC2E884}" srcOrd="0" destOrd="0" presId="urn:microsoft.com/office/officeart/2005/8/layout/architecture"/>
    <dgm:cxn modelId="{2D86A5EA-141E-4783-9E2E-AA92237F5771}" srcId="{73E07514-A2AA-434E-B494-E130C1EBFD89}" destId="{BCEECD3C-3E2C-492A-B408-6A7A652C252F}" srcOrd="0" destOrd="0" parTransId="{9AEBAC89-F63E-4EBB-89AD-10BCE9F30435}" sibTransId="{EF8B5A80-B625-48C8-82B7-615AF4727B1D}"/>
    <dgm:cxn modelId="{72BB5AED-44C1-4DBD-B4C5-EFE3FED58390}" type="presOf" srcId="{7B21FD00-D522-4D36-A585-624A56DE848C}" destId="{AB4FFECB-70ED-4089-89D2-F514263692E7}" srcOrd="0" destOrd="0" presId="urn:microsoft.com/office/officeart/2005/8/layout/architecture"/>
    <dgm:cxn modelId="{988088F7-0886-4EF6-AAEE-3D9DAC3113F2}" srcId="{2E3DCE39-EB10-4E29-8DB8-D646DDA5D1D7}" destId="{BAA0AFAB-9F54-4938-B361-27C1515B9149}" srcOrd="1" destOrd="0" parTransId="{0F66895B-4645-4CF4-98CC-E7A1D6E60863}" sibTransId="{CA3D7D8E-2CF4-4AF5-BDCF-86818C9D8DF8}"/>
    <dgm:cxn modelId="{13E2FAFA-366D-4A14-8CCB-D3D183188577}" type="presOf" srcId="{80DD424B-E335-4304-81CF-E417AB78C063}" destId="{E6A4DBCB-2515-4D36-A385-A38DE1DF495A}" srcOrd="0" destOrd="0" presId="urn:microsoft.com/office/officeart/2005/8/layout/architecture"/>
    <dgm:cxn modelId="{D349A5CB-B5E5-46C7-91F6-23B008AD211D}" type="presParOf" srcId="{BE384E62-2872-4E77-B080-4494CB3C9CF6}" destId="{B50A43CC-B39D-4BA6-B93A-8ED5DDC2D61E}" srcOrd="0" destOrd="0" presId="urn:microsoft.com/office/officeart/2005/8/layout/architecture"/>
    <dgm:cxn modelId="{39E2B0F1-AB38-424C-845D-42F4AD9EA3A4}" type="presParOf" srcId="{B50A43CC-B39D-4BA6-B93A-8ED5DDC2D61E}" destId="{8A104341-2DD0-4F15-A663-6D5CD193ECF3}" srcOrd="0" destOrd="0" presId="urn:microsoft.com/office/officeart/2005/8/layout/architecture"/>
    <dgm:cxn modelId="{24F55659-047B-4121-BFB8-C640B2FE44FB}" type="presParOf" srcId="{B50A43CC-B39D-4BA6-B93A-8ED5DDC2D61E}" destId="{18C9638C-5B4C-4412-AB77-A90913AEF292}" srcOrd="1" destOrd="0" presId="urn:microsoft.com/office/officeart/2005/8/layout/architecture"/>
    <dgm:cxn modelId="{8A41D1CE-365E-4A48-A2BA-695FC608B8DA}" type="presParOf" srcId="{B50A43CC-B39D-4BA6-B93A-8ED5DDC2D61E}" destId="{5B61FE7F-FE66-4E68-A8FC-2EFBA389E5CC}" srcOrd="2" destOrd="0" presId="urn:microsoft.com/office/officeart/2005/8/layout/architecture"/>
    <dgm:cxn modelId="{EE2B76A5-FC5A-48C9-B6C3-DA9B03CD4913}" type="presParOf" srcId="{5B61FE7F-FE66-4E68-A8FC-2EFBA389E5CC}" destId="{35CEC980-ABA5-40FD-B7A2-3F36975F2A6D}" srcOrd="0" destOrd="0" presId="urn:microsoft.com/office/officeart/2005/8/layout/architecture"/>
    <dgm:cxn modelId="{50F03C30-2F0C-4F7E-97A7-43B5A10AD4E5}" type="presParOf" srcId="{35CEC980-ABA5-40FD-B7A2-3F36975F2A6D}" destId="{28AACB12-B10E-4ADA-B68E-3B1295299E59}" srcOrd="0" destOrd="0" presId="urn:microsoft.com/office/officeart/2005/8/layout/architecture"/>
    <dgm:cxn modelId="{7DEA7E41-A281-43D3-8BAD-0568DCF5F94A}" type="presParOf" srcId="{35CEC980-ABA5-40FD-B7A2-3F36975F2A6D}" destId="{09E9F45D-2A77-466E-A132-595D12AA428C}" srcOrd="1" destOrd="0" presId="urn:microsoft.com/office/officeart/2005/8/layout/architecture"/>
    <dgm:cxn modelId="{BCC9A7C5-E45D-48D8-A468-B0154F868335}" type="presParOf" srcId="{5B61FE7F-FE66-4E68-A8FC-2EFBA389E5CC}" destId="{D0820D50-9163-41F4-BF68-B531FC59E055}" srcOrd="1" destOrd="0" presId="urn:microsoft.com/office/officeart/2005/8/layout/architecture"/>
    <dgm:cxn modelId="{3375ABB7-4967-461C-A60F-27D55EAF74A1}" type="presParOf" srcId="{5B61FE7F-FE66-4E68-A8FC-2EFBA389E5CC}" destId="{95D26171-884A-448C-9905-4F8925FEB61A}" srcOrd="2" destOrd="0" presId="urn:microsoft.com/office/officeart/2005/8/layout/architecture"/>
    <dgm:cxn modelId="{4CB2192D-B19E-4739-A8A6-3AE025C93EB2}" type="presParOf" srcId="{95D26171-884A-448C-9905-4F8925FEB61A}" destId="{AAE61B28-5D78-4EF4-9EDE-63CB658E0DD8}" srcOrd="0" destOrd="0" presId="urn:microsoft.com/office/officeart/2005/8/layout/architecture"/>
    <dgm:cxn modelId="{9D94F08C-F7A0-4573-922C-C58D0AEBA289}" type="presParOf" srcId="{95D26171-884A-448C-9905-4F8925FEB61A}" destId="{10FC5B68-675F-45F2-9B6B-0E6E31664CAC}" srcOrd="1" destOrd="0" presId="urn:microsoft.com/office/officeart/2005/8/layout/architecture"/>
    <dgm:cxn modelId="{3401E114-9CB9-4816-A130-CD4A7C2AD16F}" type="presParOf" srcId="{5B61FE7F-FE66-4E68-A8FC-2EFBA389E5CC}" destId="{FCC6062D-AFBE-45B9-BB6B-0ACEBBFF881C}" srcOrd="3" destOrd="0" presId="urn:microsoft.com/office/officeart/2005/8/layout/architecture"/>
    <dgm:cxn modelId="{F7C9F30F-2E91-48BF-9EAD-B8DC9C99249A}" type="presParOf" srcId="{5B61FE7F-FE66-4E68-A8FC-2EFBA389E5CC}" destId="{FEEC1F30-1DE3-43BA-BBCF-78432192165F}" srcOrd="4" destOrd="0" presId="urn:microsoft.com/office/officeart/2005/8/layout/architecture"/>
    <dgm:cxn modelId="{5D74B1FD-BED3-4EEA-98BB-CAD83F88DFBE}" type="presParOf" srcId="{FEEC1F30-1DE3-43BA-BBCF-78432192165F}" destId="{C4F86305-C941-49B5-85DB-714779DEFA25}" srcOrd="0" destOrd="0" presId="urn:microsoft.com/office/officeart/2005/8/layout/architecture"/>
    <dgm:cxn modelId="{A5CB08D2-4BDB-4E97-96A2-E9F48BC97663}" type="presParOf" srcId="{FEEC1F30-1DE3-43BA-BBCF-78432192165F}" destId="{B9926220-75F5-460A-A60A-C73091FA0381}" srcOrd="1" destOrd="0" presId="urn:microsoft.com/office/officeart/2005/8/layout/architecture"/>
    <dgm:cxn modelId="{6DBC4470-3941-40EE-8E2A-558A00EFF62A}" type="presParOf" srcId="{5B61FE7F-FE66-4E68-A8FC-2EFBA389E5CC}" destId="{28423E06-517B-49CF-9790-3CD7A6342C2D}" srcOrd="5" destOrd="0" presId="urn:microsoft.com/office/officeart/2005/8/layout/architecture"/>
    <dgm:cxn modelId="{B2A3DC4D-F6F4-4DE4-BA90-3A04D1FA6BA7}" type="presParOf" srcId="{5B61FE7F-FE66-4E68-A8FC-2EFBA389E5CC}" destId="{DB2C2841-2CFA-4CDF-A6EB-CEC1483723FF}" srcOrd="6" destOrd="0" presId="urn:microsoft.com/office/officeart/2005/8/layout/architecture"/>
    <dgm:cxn modelId="{7FE2C39B-46E3-4616-A347-D388017E91D0}" type="presParOf" srcId="{DB2C2841-2CFA-4CDF-A6EB-CEC1483723FF}" destId="{AB4FFECB-70ED-4089-89D2-F514263692E7}" srcOrd="0" destOrd="0" presId="urn:microsoft.com/office/officeart/2005/8/layout/architecture"/>
    <dgm:cxn modelId="{CE5E9DE0-5746-4CCF-8D51-819BA18E2C24}" type="presParOf" srcId="{DB2C2841-2CFA-4CDF-A6EB-CEC1483723FF}" destId="{11BE6DDB-C83E-4E9C-8E60-457F7FFB94E8}" srcOrd="1" destOrd="0" presId="urn:microsoft.com/office/officeart/2005/8/layout/architecture"/>
    <dgm:cxn modelId="{1D258B26-BBEB-48E4-A23C-AB1B64803800}" type="presParOf" srcId="{BE384E62-2872-4E77-B080-4494CB3C9CF6}" destId="{B7427622-33A4-4F54-AFCD-624190585EC9}" srcOrd="1" destOrd="0" presId="urn:microsoft.com/office/officeart/2005/8/layout/architecture"/>
    <dgm:cxn modelId="{28E1817E-6453-475A-81B3-6468211BC0AE}" type="presParOf" srcId="{BE384E62-2872-4E77-B080-4494CB3C9CF6}" destId="{3EA380B4-D5C2-4B76-854D-CACF73B1E344}" srcOrd="2" destOrd="0" presId="urn:microsoft.com/office/officeart/2005/8/layout/architecture"/>
    <dgm:cxn modelId="{D268AF70-8360-42B9-8B49-CAB604D798B7}" type="presParOf" srcId="{3EA380B4-D5C2-4B76-854D-CACF73B1E344}" destId="{C0F1C3F7-ED22-4A3C-A4A2-91BFED1B4133}" srcOrd="0" destOrd="0" presId="urn:microsoft.com/office/officeart/2005/8/layout/architecture"/>
    <dgm:cxn modelId="{EFEC3E5E-5A76-42BF-AD3A-43E0F645D658}" type="presParOf" srcId="{3EA380B4-D5C2-4B76-854D-CACF73B1E344}" destId="{BFE68FD5-5BF2-485E-BEA0-C6CED8FBEE9A}" srcOrd="1" destOrd="0" presId="urn:microsoft.com/office/officeart/2005/8/layout/architecture"/>
    <dgm:cxn modelId="{9382CEDA-C2EF-437C-84DC-509490D77331}" type="presParOf" srcId="{BE384E62-2872-4E77-B080-4494CB3C9CF6}" destId="{AA77F7B6-14F6-4C50-894A-5DD385574733}" srcOrd="3" destOrd="0" presId="urn:microsoft.com/office/officeart/2005/8/layout/architecture"/>
    <dgm:cxn modelId="{567004C0-1D67-4D75-93B4-4F570D36AD98}" type="presParOf" srcId="{BE384E62-2872-4E77-B080-4494CB3C9CF6}" destId="{E2E25319-7075-4DFE-BE05-ED1E3F92C582}" srcOrd="4" destOrd="0" presId="urn:microsoft.com/office/officeart/2005/8/layout/architecture"/>
    <dgm:cxn modelId="{B4685057-6927-49E1-B9E2-B73D1AA92C33}" type="presParOf" srcId="{E2E25319-7075-4DFE-BE05-ED1E3F92C582}" destId="{E6A4DBCB-2515-4D36-A385-A38DE1DF495A}" srcOrd="0" destOrd="0" presId="urn:microsoft.com/office/officeart/2005/8/layout/architecture"/>
    <dgm:cxn modelId="{86165C8F-2A8F-4A0B-8490-38AD4A8251A5}" type="presParOf" srcId="{E2E25319-7075-4DFE-BE05-ED1E3F92C582}" destId="{9C0C3499-AF73-476D-BD2E-87065733626A}" srcOrd="1" destOrd="0" presId="urn:microsoft.com/office/officeart/2005/8/layout/architecture"/>
    <dgm:cxn modelId="{1EB3797E-FE48-4DD2-8800-8112A71545FD}" type="presParOf" srcId="{BE384E62-2872-4E77-B080-4494CB3C9CF6}" destId="{3D49386C-F5C5-4BC6-B262-4EF1000BD7D1}" srcOrd="5" destOrd="0" presId="urn:microsoft.com/office/officeart/2005/8/layout/architecture"/>
    <dgm:cxn modelId="{49C6638A-6E40-4953-98C1-23A2935148C4}" type="presParOf" srcId="{BE384E62-2872-4E77-B080-4494CB3C9CF6}" destId="{58CB4E15-CDF9-49F0-8471-4CDA670DA87C}" srcOrd="6" destOrd="0" presId="urn:microsoft.com/office/officeart/2005/8/layout/architecture"/>
    <dgm:cxn modelId="{D7897CB3-4391-4FA6-8872-8C2D97C74AEB}" type="presParOf" srcId="{58CB4E15-CDF9-49F0-8471-4CDA670DA87C}" destId="{423E3BC5-45F1-48B8-A03F-19793CCDF833}" srcOrd="0" destOrd="0" presId="urn:microsoft.com/office/officeart/2005/8/layout/architecture"/>
    <dgm:cxn modelId="{293C14AF-0175-48AB-B614-270573D942EB}" type="presParOf" srcId="{58CB4E15-CDF9-49F0-8471-4CDA670DA87C}" destId="{24FEA98D-7BBE-4C6E-BEB4-9F2F0D78F370}" srcOrd="1" destOrd="0" presId="urn:microsoft.com/office/officeart/2005/8/layout/architecture"/>
    <dgm:cxn modelId="{7C34AC6F-9C45-4CFC-A181-E966473F73D2}" type="presParOf" srcId="{58CB4E15-CDF9-49F0-8471-4CDA670DA87C}" destId="{ACF3F943-AFCE-4779-ABE9-B2F052BE523A}" srcOrd="2" destOrd="0" presId="urn:microsoft.com/office/officeart/2005/8/layout/architecture"/>
    <dgm:cxn modelId="{41F241AD-8730-41F0-BC23-314EFAF41725}" type="presParOf" srcId="{ACF3F943-AFCE-4779-ABE9-B2F052BE523A}" destId="{9B87CC0A-01BE-44B4-BCEF-134263A40DE8}" srcOrd="0" destOrd="0" presId="urn:microsoft.com/office/officeart/2005/8/layout/architecture"/>
    <dgm:cxn modelId="{24A6DF29-B0D1-4A34-AF0F-4EC34CA838B1}" type="presParOf" srcId="{9B87CC0A-01BE-44B4-BCEF-134263A40DE8}" destId="{32DD5924-8988-4FBA-8B27-D7FB9FC2E884}" srcOrd="0" destOrd="0" presId="urn:microsoft.com/office/officeart/2005/8/layout/architecture"/>
    <dgm:cxn modelId="{B5CF2AD2-35CC-44E4-936D-F6E18C4F96AF}" type="presParOf" srcId="{9B87CC0A-01BE-44B4-BCEF-134263A40DE8}" destId="{B7B1953B-740E-4181-9B16-C49D7E1162D5}" srcOrd="1" destOrd="0" presId="urn:microsoft.com/office/officeart/2005/8/layout/architecture"/>
    <dgm:cxn modelId="{CB842D79-EBCB-4627-B24D-E8F7E4D5683E}" type="presParOf" srcId="{ACF3F943-AFCE-4779-ABE9-B2F052BE523A}" destId="{D372E3FD-31CF-44EA-8F7B-B3E3C60E4116}" srcOrd="1" destOrd="0" presId="urn:microsoft.com/office/officeart/2005/8/layout/architecture"/>
    <dgm:cxn modelId="{B54F0B52-2469-44C5-AE1F-9AF2255550FA}" type="presParOf" srcId="{ACF3F943-AFCE-4779-ABE9-B2F052BE523A}" destId="{2B4608EE-B032-4A4E-9136-43ED5BFFFA06}" srcOrd="2" destOrd="0" presId="urn:microsoft.com/office/officeart/2005/8/layout/architecture"/>
    <dgm:cxn modelId="{D000136A-4B19-488F-B74D-31695FA73457}" type="presParOf" srcId="{2B4608EE-B032-4A4E-9136-43ED5BFFFA06}" destId="{201E9F1A-F17B-4331-92E3-B470CD3B1409}" srcOrd="0" destOrd="0" presId="urn:microsoft.com/office/officeart/2005/8/layout/architecture"/>
    <dgm:cxn modelId="{CB247A00-93C5-4870-9737-C0E24FAA7E66}" type="presParOf" srcId="{2B4608EE-B032-4A4E-9136-43ED5BFFFA06}" destId="{FC7F6B60-23EB-4313-A6D3-7D2AF6A50D4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76A5F-D433-46A3-9E31-35A1B6FF23FA}">
      <dsp:nvSpPr>
        <dsp:cNvPr id="0" name=""/>
        <dsp:cNvSpPr/>
      </dsp:nvSpPr>
      <dsp:spPr>
        <a:xfrm>
          <a:off x="1985875" y="0"/>
          <a:ext cx="8109908" cy="5068693"/>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63DFA-5406-4536-B179-F292A98ECC68}">
      <dsp:nvSpPr>
        <dsp:cNvPr id="0" name=""/>
        <dsp:cNvSpPr/>
      </dsp:nvSpPr>
      <dsp:spPr>
        <a:xfrm>
          <a:off x="2784701" y="3769080"/>
          <a:ext cx="186527" cy="18652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42DA9-376D-403D-B701-3C9D63050BCC}">
      <dsp:nvSpPr>
        <dsp:cNvPr id="0" name=""/>
        <dsp:cNvSpPr/>
      </dsp:nvSpPr>
      <dsp:spPr>
        <a:xfrm>
          <a:off x="3042355" y="3945606"/>
          <a:ext cx="3151850" cy="539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37" tIns="0" rIns="0" bIns="0" numCol="1" spcCol="1270" anchor="t" anchorCtr="0">
          <a:noAutofit/>
        </a:bodyPr>
        <a:lstStyle/>
        <a:p>
          <a:pPr marL="0" lvl="0" indent="0" algn="l" defTabSz="711200">
            <a:lnSpc>
              <a:spcPct val="100000"/>
            </a:lnSpc>
            <a:spcBef>
              <a:spcPct val="0"/>
            </a:spcBef>
            <a:spcAft>
              <a:spcPts val="0"/>
            </a:spcAft>
            <a:buNone/>
          </a:pPr>
          <a:r>
            <a:rPr lang="ru-RU" sz="1600" b="1" kern="1200" dirty="0">
              <a:solidFill>
                <a:srgbClr val="30B08C"/>
              </a:solidFill>
              <a:latin typeface="Nunito" pitchFamily="2" charset="0"/>
            </a:rPr>
            <a:t>Политическая воля</a:t>
          </a:r>
        </a:p>
        <a:p>
          <a:pPr marL="0" lvl="0" indent="0" algn="l" defTabSz="711200">
            <a:lnSpc>
              <a:spcPct val="100000"/>
            </a:lnSpc>
            <a:spcBef>
              <a:spcPct val="0"/>
            </a:spcBef>
            <a:spcAft>
              <a:spcPts val="0"/>
            </a:spcAft>
            <a:buNone/>
          </a:pPr>
          <a:r>
            <a:rPr lang="ru-RU" sz="1600" b="0" kern="1200" dirty="0">
              <a:solidFill>
                <a:srgbClr val="706F6F"/>
              </a:solidFill>
              <a:latin typeface="Nunito" pitchFamily="2" charset="0"/>
            </a:rPr>
            <a:t>Словесные обязательства </a:t>
          </a:r>
        </a:p>
      </dsp:txBody>
      <dsp:txXfrm>
        <a:off x="3042355" y="3945606"/>
        <a:ext cx="3151850" cy="539696"/>
      </dsp:txXfrm>
    </dsp:sp>
    <dsp:sp modelId="{D8533E88-23C0-4516-B6B0-9080F4921609}">
      <dsp:nvSpPr>
        <dsp:cNvPr id="0" name=""/>
        <dsp:cNvSpPr/>
      </dsp:nvSpPr>
      <dsp:spPr>
        <a:xfrm>
          <a:off x="4102561" y="2590102"/>
          <a:ext cx="324396" cy="324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17D80-D0F8-4468-B94B-7E7272F64049}">
      <dsp:nvSpPr>
        <dsp:cNvPr id="0" name=""/>
        <dsp:cNvSpPr/>
      </dsp:nvSpPr>
      <dsp:spPr>
        <a:xfrm>
          <a:off x="3642215" y="3171810"/>
          <a:ext cx="3822564"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91" tIns="0" rIns="0" bIns="0" numCol="1" spcCol="1270" anchor="t" anchorCtr="0">
          <a:noAutofit/>
        </a:bodyPr>
        <a:lstStyle/>
        <a:p>
          <a:pPr marL="0" lvl="0" indent="0" algn="l" defTabSz="711200">
            <a:lnSpc>
              <a:spcPct val="100000"/>
            </a:lnSpc>
            <a:spcBef>
              <a:spcPct val="0"/>
            </a:spcBef>
            <a:spcAft>
              <a:spcPts val="0"/>
            </a:spcAft>
            <a:buNone/>
          </a:pPr>
          <a:r>
            <a:rPr lang="ru-RU" sz="1600" b="1" kern="1200" dirty="0">
              <a:solidFill>
                <a:srgbClr val="30B08C"/>
              </a:solidFill>
              <a:latin typeface="Nunito" pitchFamily="2" charset="0"/>
            </a:rPr>
            <a:t>Институциональная реформа </a:t>
          </a:r>
        </a:p>
        <a:p>
          <a:pPr marL="0" lvl="0" indent="0" algn="l" defTabSz="711200">
            <a:lnSpc>
              <a:spcPct val="100000"/>
            </a:lnSpc>
            <a:spcBef>
              <a:spcPct val="0"/>
            </a:spcBef>
            <a:spcAft>
              <a:spcPts val="0"/>
            </a:spcAft>
            <a:buNone/>
          </a:pPr>
          <a:r>
            <a:rPr lang="ru-RU" sz="1600" b="0" kern="1200" dirty="0">
              <a:solidFill>
                <a:srgbClr val="706F6F"/>
              </a:solidFill>
              <a:latin typeface="Nunito" pitchFamily="2" charset="0"/>
            </a:rPr>
            <a:t>Институциональные обязательства</a:t>
          </a:r>
        </a:p>
      </dsp:txBody>
      <dsp:txXfrm>
        <a:off x="3642215" y="3171810"/>
        <a:ext cx="3822564" cy="574534"/>
      </dsp:txXfrm>
    </dsp:sp>
    <dsp:sp modelId="{46896DF8-6DA2-4D1C-A2C7-A54018B0BA14}">
      <dsp:nvSpPr>
        <dsp:cNvPr id="0" name=""/>
        <dsp:cNvSpPr/>
      </dsp:nvSpPr>
      <dsp:spPr>
        <a:xfrm>
          <a:off x="5785367" y="1721328"/>
          <a:ext cx="429825" cy="42982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21514-7608-43F9-BD6C-C1F1E5BBB1BD}">
      <dsp:nvSpPr>
        <dsp:cNvPr id="0" name=""/>
        <dsp:cNvSpPr/>
      </dsp:nvSpPr>
      <dsp:spPr>
        <a:xfrm>
          <a:off x="5992011" y="2356991"/>
          <a:ext cx="3447188" cy="77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55" tIns="0" rIns="0" bIns="0" numCol="1" spcCol="1270" anchor="t" anchorCtr="0">
          <a:noAutofit/>
        </a:bodyPr>
        <a:lstStyle/>
        <a:p>
          <a:pPr marL="0" lvl="0" indent="0" algn="l" defTabSz="711200">
            <a:lnSpc>
              <a:spcPct val="100000"/>
            </a:lnSpc>
            <a:spcBef>
              <a:spcPct val="0"/>
            </a:spcBef>
            <a:spcAft>
              <a:spcPts val="0"/>
            </a:spcAft>
            <a:buNone/>
          </a:pPr>
          <a:r>
            <a:rPr lang="ru-RU" sz="1600" b="1" kern="1200" dirty="0">
              <a:solidFill>
                <a:srgbClr val="30B08C"/>
              </a:solidFill>
              <a:latin typeface="Nunito" pitchFamily="2" charset="0"/>
            </a:rPr>
            <a:t>План осуществления </a:t>
          </a:r>
          <a:r>
            <a:rPr lang="ru-RU" sz="1600" b="0" kern="1200" dirty="0">
              <a:solidFill>
                <a:srgbClr val="706F6F"/>
              </a:solidFill>
              <a:latin typeface="Nunito" pitchFamily="2" charset="0"/>
            </a:rPr>
            <a:t>Практические обязательства</a:t>
          </a:r>
        </a:p>
      </dsp:txBody>
      <dsp:txXfrm>
        <a:off x="5992011" y="2356991"/>
        <a:ext cx="3447188" cy="772337"/>
      </dsp:txXfrm>
    </dsp:sp>
    <dsp:sp modelId="{DA406C0A-A007-4223-9453-D0ADF9FC244E}">
      <dsp:nvSpPr>
        <dsp:cNvPr id="0" name=""/>
        <dsp:cNvSpPr/>
      </dsp:nvSpPr>
      <dsp:spPr>
        <a:xfrm>
          <a:off x="7618206" y="1146538"/>
          <a:ext cx="575803" cy="57580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F13A5-8B19-4D7D-A0A4-A913D2679CF1}">
      <dsp:nvSpPr>
        <dsp:cNvPr id="0" name=""/>
        <dsp:cNvSpPr/>
      </dsp:nvSpPr>
      <dsp:spPr>
        <a:xfrm>
          <a:off x="8017132" y="1050881"/>
          <a:ext cx="1703080" cy="483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06" tIns="0" rIns="0" bIns="0" numCol="1" spcCol="1270" anchor="t" anchorCtr="0">
          <a:noAutofit/>
        </a:bodyPr>
        <a:lstStyle/>
        <a:p>
          <a:pPr marL="0" lvl="0" indent="0" algn="l" defTabSz="1066800">
            <a:lnSpc>
              <a:spcPct val="90000"/>
            </a:lnSpc>
            <a:spcBef>
              <a:spcPct val="0"/>
            </a:spcBef>
            <a:spcAft>
              <a:spcPct val="35000"/>
            </a:spcAft>
            <a:buNone/>
          </a:pPr>
          <a:r>
            <a:rPr lang="ru-RU" sz="2400" kern="1200" dirty="0">
              <a:solidFill>
                <a:srgbClr val="30B08C"/>
              </a:solidFill>
              <a:latin typeface="Nunito" pitchFamily="2" charset="0"/>
            </a:rPr>
            <a:t>Действия</a:t>
          </a:r>
        </a:p>
      </dsp:txBody>
      <dsp:txXfrm>
        <a:off x="8017132" y="1050881"/>
        <a:ext cx="1703080" cy="483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04341-2DD0-4F15-A663-6D5CD193ECF3}">
      <dsp:nvSpPr>
        <dsp:cNvPr id="0" name=""/>
        <dsp:cNvSpPr/>
      </dsp:nvSpPr>
      <dsp:spPr>
        <a:xfrm>
          <a:off x="3155" y="2128822"/>
          <a:ext cx="5572382" cy="1827988"/>
        </a:xfrm>
        <a:prstGeom prst="roundRect">
          <a:avLst>
            <a:gd name="adj" fmla="val 10000"/>
          </a:avLst>
        </a:prstGeom>
        <a:solidFill>
          <a:srgbClr val="3CA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Nunito" pitchFamily="2" charset="0"/>
            </a:rPr>
            <a:t>Анализ документов</a:t>
          </a:r>
        </a:p>
      </dsp:txBody>
      <dsp:txXfrm>
        <a:off x="56695" y="2182362"/>
        <a:ext cx="5465302" cy="1720908"/>
      </dsp:txXfrm>
    </dsp:sp>
    <dsp:sp modelId="{28AACB12-B10E-4ADA-B68E-3B1295299E59}">
      <dsp:nvSpPr>
        <dsp:cNvPr id="0" name=""/>
        <dsp:cNvSpPr/>
      </dsp:nvSpPr>
      <dsp:spPr>
        <a:xfrm>
          <a:off x="3155" y="610"/>
          <a:ext cx="131053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Добро-вольные нацио-нальные обзоры (ДНО)</a:t>
          </a:r>
        </a:p>
      </dsp:txBody>
      <dsp:txXfrm>
        <a:off x="41539" y="38994"/>
        <a:ext cx="1233764" cy="1751220"/>
      </dsp:txXfrm>
    </dsp:sp>
    <dsp:sp modelId="{AAE61B28-5D78-4EF4-9EDE-63CB658E0DD8}">
      <dsp:nvSpPr>
        <dsp:cNvPr id="0" name=""/>
        <dsp:cNvSpPr/>
      </dsp:nvSpPr>
      <dsp:spPr>
        <a:xfrm>
          <a:off x="1423772" y="610"/>
          <a:ext cx="131053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Нацио-нальные политики и стратегии в области здраво-охранения</a:t>
          </a:r>
        </a:p>
      </dsp:txBody>
      <dsp:txXfrm>
        <a:off x="1462156" y="38994"/>
        <a:ext cx="1233764" cy="1751220"/>
      </dsp:txXfrm>
    </dsp:sp>
    <dsp:sp modelId="{C4F86305-C941-49B5-85DB-714779DEFA25}">
      <dsp:nvSpPr>
        <dsp:cNvPr id="0" name=""/>
        <dsp:cNvSpPr/>
      </dsp:nvSpPr>
      <dsp:spPr>
        <a:xfrm>
          <a:off x="2844389" y="610"/>
          <a:ext cx="131053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Страновые консуль-тации в рамках МВГО</a:t>
          </a:r>
        </a:p>
      </dsp:txBody>
      <dsp:txXfrm>
        <a:off x="2882773" y="38994"/>
        <a:ext cx="1233764" cy="1751220"/>
      </dsp:txXfrm>
    </dsp:sp>
    <dsp:sp modelId="{AB4FFECB-70ED-4089-89D2-F514263692E7}">
      <dsp:nvSpPr>
        <dsp:cNvPr id="0" name=""/>
        <dsp:cNvSpPr/>
      </dsp:nvSpPr>
      <dsp:spPr>
        <a:xfrm>
          <a:off x="4265006" y="610"/>
          <a:ext cx="131053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ДНО – теневые доклады </a:t>
          </a:r>
        </a:p>
      </dsp:txBody>
      <dsp:txXfrm>
        <a:off x="4303390" y="38994"/>
        <a:ext cx="1233764" cy="1751220"/>
      </dsp:txXfrm>
    </dsp:sp>
    <dsp:sp modelId="{C0F1C3F7-ED22-4A3C-A4A2-91BFED1B4133}">
      <dsp:nvSpPr>
        <dsp:cNvPr id="0" name=""/>
        <dsp:cNvSpPr/>
      </dsp:nvSpPr>
      <dsp:spPr>
        <a:xfrm>
          <a:off x="5795707" y="2128822"/>
          <a:ext cx="1310532" cy="1827988"/>
        </a:xfrm>
        <a:prstGeom prst="roundRect">
          <a:avLst>
            <a:gd name="adj" fmla="val 10000"/>
          </a:avLst>
        </a:prstGeom>
        <a:solidFill>
          <a:srgbClr val="3CA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Nunito" pitchFamily="2" charset="0"/>
            </a:rPr>
            <a:t>Анализ СМИ</a:t>
          </a:r>
        </a:p>
      </dsp:txBody>
      <dsp:txXfrm>
        <a:off x="5834091" y="2167206"/>
        <a:ext cx="1233764" cy="1751220"/>
      </dsp:txXfrm>
    </dsp:sp>
    <dsp:sp modelId="{E6A4DBCB-2515-4D36-A385-A38DE1DF495A}">
      <dsp:nvSpPr>
        <dsp:cNvPr id="0" name=""/>
        <dsp:cNvSpPr/>
      </dsp:nvSpPr>
      <dsp:spPr>
        <a:xfrm>
          <a:off x="7326409" y="2128822"/>
          <a:ext cx="1310532" cy="1827988"/>
        </a:xfrm>
        <a:prstGeom prst="roundRect">
          <a:avLst>
            <a:gd name="adj" fmla="val 10000"/>
          </a:avLst>
        </a:prstGeom>
        <a:solidFill>
          <a:srgbClr val="3CA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Nunito" pitchFamily="2" charset="0"/>
            </a:rPr>
            <a:t>Глобаль-ные статис-тические базы данных</a:t>
          </a:r>
        </a:p>
      </dsp:txBody>
      <dsp:txXfrm>
        <a:off x="7364793" y="2167206"/>
        <a:ext cx="1233764" cy="1751220"/>
      </dsp:txXfrm>
    </dsp:sp>
    <dsp:sp modelId="{423E3BC5-45F1-48B8-A03F-19793CCDF833}">
      <dsp:nvSpPr>
        <dsp:cNvPr id="0" name=""/>
        <dsp:cNvSpPr/>
      </dsp:nvSpPr>
      <dsp:spPr>
        <a:xfrm>
          <a:off x="8857111" y="2128822"/>
          <a:ext cx="2746089" cy="1827988"/>
        </a:xfrm>
        <a:prstGeom prst="roundRect">
          <a:avLst>
            <a:gd name="adj" fmla="val 10000"/>
          </a:avLst>
        </a:prstGeom>
        <a:solidFill>
          <a:srgbClr val="3CA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Nunito" pitchFamily="2" charset="0"/>
            </a:rPr>
            <a:t>Обследования</a:t>
          </a:r>
        </a:p>
      </dsp:txBody>
      <dsp:txXfrm>
        <a:off x="8910651" y="2182362"/>
        <a:ext cx="2639009" cy="1720908"/>
      </dsp:txXfrm>
    </dsp:sp>
    <dsp:sp modelId="{32DD5924-8988-4FBA-8B27-D7FB9FC2E884}">
      <dsp:nvSpPr>
        <dsp:cNvPr id="0" name=""/>
        <dsp:cNvSpPr/>
      </dsp:nvSpPr>
      <dsp:spPr>
        <a:xfrm>
          <a:off x="8857111" y="610"/>
          <a:ext cx="132547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Негосудар-ственные структуры</a:t>
          </a:r>
        </a:p>
      </dsp:txBody>
      <dsp:txXfrm>
        <a:off x="8895933" y="39432"/>
        <a:ext cx="1247828" cy="1750344"/>
      </dsp:txXfrm>
    </dsp:sp>
    <dsp:sp modelId="{201E9F1A-F17B-4331-92E3-B470CD3B1409}">
      <dsp:nvSpPr>
        <dsp:cNvPr id="0" name=""/>
        <dsp:cNvSpPr/>
      </dsp:nvSpPr>
      <dsp:spPr>
        <a:xfrm>
          <a:off x="10292667" y="610"/>
          <a:ext cx="1310532" cy="1827988"/>
        </a:xfrm>
        <a:prstGeom prst="roundRect">
          <a:avLst>
            <a:gd name="adj" fmla="val 10000"/>
          </a:avLst>
        </a:prstGeom>
        <a:solidFill>
          <a:srgbClr val="30B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Nunito" pitchFamily="2" charset="0"/>
            </a:rPr>
            <a:t>Государ-ственные структуры</a:t>
          </a:r>
        </a:p>
      </dsp:txBody>
      <dsp:txXfrm>
        <a:off x="10331051" y="38994"/>
        <a:ext cx="1233764" cy="17512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5558" cy="502834"/>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3902597" y="2"/>
            <a:ext cx="2985558" cy="502834"/>
          </a:xfrm>
          <a:prstGeom prst="rect">
            <a:avLst/>
          </a:prstGeom>
        </p:spPr>
        <p:txBody>
          <a:bodyPr vert="horz" lIns="96661" tIns="48331" rIns="96661" bIns="48331" rtlCol="0"/>
          <a:lstStyle>
            <a:lvl1pPr algn="r">
              <a:defRPr sz="1300"/>
            </a:lvl1pPr>
          </a:lstStyle>
          <a:p>
            <a:fld id="{F817C2DD-67A5-684E-B4B0-295735A1ED00}" type="datetimeFigureOut">
              <a:rPr lang="en-US" smtClean="0"/>
              <a:t>1/19/2023</a:t>
            </a:fld>
            <a:endParaRPr lang="en-US" dirty="0"/>
          </a:p>
        </p:txBody>
      </p:sp>
      <p:sp>
        <p:nvSpPr>
          <p:cNvPr id="4" name="Footer Placeholder 3"/>
          <p:cNvSpPr>
            <a:spLocks noGrp="1"/>
          </p:cNvSpPr>
          <p:nvPr>
            <p:ph type="ftr" sz="quarter" idx="2"/>
          </p:nvPr>
        </p:nvSpPr>
        <p:spPr>
          <a:xfrm>
            <a:off x="1" y="9519056"/>
            <a:ext cx="2985558" cy="502833"/>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02597" y="9519056"/>
            <a:ext cx="2985558" cy="502833"/>
          </a:xfrm>
          <a:prstGeom prst="rect">
            <a:avLst/>
          </a:prstGeom>
        </p:spPr>
        <p:txBody>
          <a:bodyPr vert="horz" lIns="96661" tIns="48331" rIns="96661" bIns="48331" rtlCol="0" anchor="b"/>
          <a:lstStyle>
            <a:lvl1pPr algn="r">
              <a:defRPr sz="1300"/>
            </a:lvl1pPr>
          </a:lstStyle>
          <a:p>
            <a:fld id="{AE12712F-90E8-1D4D-B9AB-639BB20B06BD}" type="slidenum">
              <a:rPr lang="en-US" smtClean="0"/>
              <a:t>‹#›</a:t>
            </a:fld>
            <a:endParaRPr lang="en-US" dirty="0"/>
          </a:p>
        </p:txBody>
      </p:sp>
    </p:spTree>
    <p:extLst>
      <p:ext uri="{BB962C8B-B14F-4D97-AF65-F5344CB8AC3E}">
        <p14:creationId xmlns:p14="http://schemas.microsoft.com/office/powerpoint/2010/main" val="105233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5558" cy="502834"/>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902597" y="2"/>
            <a:ext cx="2985558" cy="502834"/>
          </a:xfrm>
          <a:prstGeom prst="rect">
            <a:avLst/>
          </a:prstGeom>
        </p:spPr>
        <p:txBody>
          <a:bodyPr vert="horz" lIns="96661" tIns="48331" rIns="96661" bIns="48331" rtlCol="0"/>
          <a:lstStyle>
            <a:lvl1pPr algn="r">
              <a:defRPr sz="1300"/>
            </a:lvl1pPr>
          </a:lstStyle>
          <a:p>
            <a:fld id="{BC927FC9-6883-E444-8AF6-14248BDB2C72}" type="datetimeFigureOut">
              <a:rPr lang="en-US" smtClean="0"/>
              <a:t>1/19/2023</a:t>
            </a:fld>
            <a:endParaRPr lang="en-US"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88975" y="4823034"/>
            <a:ext cx="5511800" cy="394611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9056"/>
            <a:ext cx="2985558" cy="502833"/>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9056"/>
            <a:ext cx="2985558" cy="502833"/>
          </a:xfrm>
          <a:prstGeom prst="rect">
            <a:avLst/>
          </a:prstGeom>
        </p:spPr>
        <p:txBody>
          <a:bodyPr vert="horz" lIns="96661" tIns="48331" rIns="96661" bIns="48331" rtlCol="0" anchor="b"/>
          <a:lstStyle>
            <a:lvl1pPr algn="r">
              <a:defRPr sz="1300"/>
            </a:lvl1pPr>
          </a:lstStyle>
          <a:p>
            <a:fld id="{23635B9B-9EE5-E040-8468-97B50564C6A9}" type="slidenum">
              <a:rPr lang="en-US" smtClean="0"/>
              <a:t>‹#›</a:t>
            </a:fld>
            <a:endParaRPr lang="en-US" dirty="0"/>
          </a:p>
        </p:txBody>
      </p:sp>
    </p:spTree>
    <p:extLst>
      <p:ext uri="{BB962C8B-B14F-4D97-AF65-F5344CB8AC3E}">
        <p14:creationId xmlns:p14="http://schemas.microsoft.com/office/powerpoint/2010/main" val="135259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data/monitoring-universal-health-coverag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uhc2030.org/un-hlm-2023/" TargetMode="External"/><Relationship Id="rId5" Type="http://schemas.openxmlformats.org/officeDocument/2006/relationships/hyperlink" Target="https://www.uhc2030.org/what-we-do/knowledge-and-networks/uhc-data-portal/" TargetMode="External"/><Relationship Id="rId4" Type="http://schemas.openxmlformats.org/officeDocument/2006/relationships/hyperlink" Target="https://www.uhc2030.org/fileadmin/uploads/uhc2030/Documents/UN_HLM_2019/UHC_key_targets_actions_commitments_15_Nov_2019__1_.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289791"/>
              </a:buClr>
              <a:buSzTx/>
              <a:buFont typeface="Arial" panose="020B0604020202020204" pitchFamily="34" charset="0"/>
              <a:buNone/>
              <a:tabLst/>
              <a:defRPr/>
            </a:pPr>
            <a:endParaRPr lang="en-US" sz="1100" dirty="0">
              <a:solidFill>
                <a:srgbClr val="30B08C"/>
              </a:solidFill>
            </a:endParaRPr>
          </a:p>
        </p:txBody>
      </p:sp>
      <p:sp>
        <p:nvSpPr>
          <p:cNvPr id="4" name="Slide Number Placeholder 3"/>
          <p:cNvSpPr>
            <a:spLocks noGrp="1"/>
          </p:cNvSpPr>
          <p:nvPr>
            <p:ph type="sldNum" sz="quarter" idx="10"/>
          </p:nvPr>
        </p:nvSpPr>
        <p:spPr/>
        <p:txBody>
          <a:bodyPr/>
          <a:lstStyle/>
          <a:p>
            <a:fld id="{23635B9B-9EE5-E040-8468-97B50564C6A9}" type="slidenum">
              <a:rPr lang="en-US" smtClean="0"/>
              <a:t>1</a:t>
            </a:fld>
            <a:endParaRPr lang="en-US" dirty="0"/>
          </a:p>
        </p:txBody>
      </p:sp>
    </p:spTree>
    <p:extLst>
      <p:ext uri="{BB962C8B-B14F-4D97-AF65-F5344CB8AC3E}">
        <p14:creationId xmlns:p14="http://schemas.microsoft.com/office/powerpoint/2010/main" val="95694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Arial" panose="020B0604020202020204" pitchFamily="34" charset="0"/>
              <a:buChar char="•"/>
              <a:defRPr/>
            </a:pPr>
            <a:r>
              <a:rPr lang="en-US" dirty="0">
                <a:solidFill>
                  <a:srgbClr val="223E4C"/>
                </a:solidFill>
                <a:latin typeface="Nunito Sans" pitchFamily="2" charset="0"/>
              </a:rPr>
              <a:t>The majority (86.2%) of plans/programs described in policy documents and Voluntary National Reviews (VNRs) were specific to service coverage (what health services are available), population coverage (who health services are available for) or both. Few (13.8%) plans/programs described were specific to financial protection (how services are made affordable to populations).</a:t>
            </a:r>
          </a:p>
        </p:txBody>
      </p:sp>
      <p:sp>
        <p:nvSpPr>
          <p:cNvPr id="4" name="Slide Number Placeholder 3"/>
          <p:cNvSpPr>
            <a:spLocks noGrp="1"/>
          </p:cNvSpPr>
          <p:nvPr>
            <p:ph type="sldNum" sz="quarter" idx="5"/>
          </p:nvPr>
        </p:nvSpPr>
        <p:spPr/>
        <p:txBody>
          <a:bodyPr/>
          <a:lstStyle/>
          <a:p>
            <a:fld id="{23635B9B-9EE5-E040-8468-97B50564C6A9}" type="slidenum">
              <a:rPr lang="en-US" smtClean="0"/>
              <a:t>11</a:t>
            </a:fld>
            <a:endParaRPr lang="en-US" dirty="0"/>
          </a:p>
        </p:txBody>
      </p:sp>
    </p:spTree>
    <p:extLst>
      <p:ext uri="{BB962C8B-B14F-4D97-AF65-F5344CB8AC3E}">
        <p14:creationId xmlns:p14="http://schemas.microsoft.com/office/powerpoint/2010/main" val="108395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Arial" panose="020B0604020202020204" pitchFamily="34" charset="0"/>
              <a:buChar char="•"/>
              <a:defRPr/>
            </a:pPr>
            <a:r>
              <a:rPr lang="en-US" dirty="0">
                <a:solidFill>
                  <a:srgbClr val="223E4C"/>
                </a:solidFill>
                <a:latin typeface="Nunito Sans" pitchFamily="2" charset="0"/>
              </a:rPr>
              <a:t>Countries continue to rely on disease and service specific programs and interventions instead of operationalizing comprehensive UHC commitments. </a:t>
            </a:r>
          </a:p>
        </p:txBody>
      </p:sp>
      <p:sp>
        <p:nvSpPr>
          <p:cNvPr id="4" name="Slide Number Placeholder 3"/>
          <p:cNvSpPr>
            <a:spLocks noGrp="1"/>
          </p:cNvSpPr>
          <p:nvPr>
            <p:ph type="sldNum" sz="quarter" idx="5"/>
          </p:nvPr>
        </p:nvSpPr>
        <p:spPr/>
        <p:txBody>
          <a:bodyPr/>
          <a:lstStyle/>
          <a:p>
            <a:fld id="{23635B9B-9EE5-E040-8468-97B50564C6A9}" type="slidenum">
              <a:rPr lang="en-US" smtClean="0"/>
              <a:t>12</a:t>
            </a:fld>
            <a:endParaRPr lang="en-US" dirty="0"/>
          </a:p>
        </p:txBody>
      </p:sp>
    </p:spTree>
    <p:extLst>
      <p:ext uri="{BB962C8B-B14F-4D97-AF65-F5344CB8AC3E}">
        <p14:creationId xmlns:p14="http://schemas.microsoft.com/office/powerpoint/2010/main" val="372652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2023 UN High-level meeting on UHC allows leaders to accelerate progress and get commitments made in 2019 back on track across the eight commitment areas covered in this Review. Key findings in the eight commitment areas are: </a:t>
            </a:r>
          </a:p>
          <a:p>
            <a:r>
              <a:rPr lang="en-US" dirty="0"/>
              <a:t>1. Ensure political leadership beyond health: The majority of countries recognize UHC as a goal, however there is a lack of concrete operational steps towards achieving UHC.</a:t>
            </a:r>
          </a:p>
          <a:p>
            <a:r>
              <a:rPr lang="en-US" dirty="0"/>
              <a:t>2. Leave no one behind: Vulnerable individuals and groups continue to face financial barriers to accessing the health services and commodities they need.</a:t>
            </a:r>
          </a:p>
          <a:p>
            <a:r>
              <a:rPr lang="en-US" dirty="0"/>
              <a:t>3. Legislate and regulate: More than half of countries have adopted legislation to guarantee equitable access to quality and affordable healthcare and protect against financial hardship through a UHC law, and about 70% of countries have used UHC as a goal for their health plans.</a:t>
            </a:r>
          </a:p>
          <a:p>
            <a:r>
              <a:rPr lang="en-US" dirty="0"/>
              <a:t>4. Uphold quality of care: Discrimination against patients and limited quality and respectful healthcare services remain a widespread challenge to maintaining their dignity, privacy and confidentiality.</a:t>
            </a:r>
          </a:p>
        </p:txBody>
      </p:sp>
      <p:sp>
        <p:nvSpPr>
          <p:cNvPr id="4" name="Slide Number Placeholder 3"/>
          <p:cNvSpPr>
            <a:spLocks noGrp="1"/>
          </p:cNvSpPr>
          <p:nvPr>
            <p:ph type="sldNum" sz="quarter" idx="5"/>
          </p:nvPr>
        </p:nvSpPr>
        <p:spPr/>
        <p:txBody>
          <a:bodyPr/>
          <a:lstStyle/>
          <a:p>
            <a:fld id="{23635B9B-9EE5-E040-8468-97B50564C6A9}" type="slidenum">
              <a:rPr lang="en-US" smtClean="0"/>
              <a:t>13</a:t>
            </a:fld>
            <a:endParaRPr lang="en-US" dirty="0"/>
          </a:p>
        </p:txBody>
      </p:sp>
    </p:spTree>
    <p:extLst>
      <p:ext uri="{BB962C8B-B14F-4D97-AF65-F5344CB8AC3E}">
        <p14:creationId xmlns:p14="http://schemas.microsoft.com/office/powerpoint/2010/main" val="64816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Invest more, invest better: Despite continued increases in overall health expenditure in 2020 due to COVID-19 response, governments’ current investment commitments and public spending for health are inadequate to achieve UHC.</a:t>
            </a:r>
          </a:p>
          <a:p>
            <a:r>
              <a:rPr lang="en-US" dirty="0"/>
              <a:t>6. Move together: A limited number of countries have a formal and effective accountability mechanism for UHC, with inadequate engagement of non-state actors.</a:t>
            </a:r>
          </a:p>
          <a:p>
            <a:r>
              <a:rPr lang="en-US" dirty="0"/>
              <a:t>7. Gender equality: Despite women being the majority of the health workforce, there is a lack of commitment towards increasing women's representation in health and political leadership.</a:t>
            </a:r>
          </a:p>
          <a:p>
            <a:r>
              <a:rPr lang="en-US" dirty="0"/>
              <a:t>8. Emergency preparedness: The COVID-19 pandemic exacerbated inequities and disrupted the provision of essential health services.</a:t>
            </a:r>
          </a:p>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14</a:t>
            </a:fld>
            <a:endParaRPr lang="en-US" dirty="0"/>
          </a:p>
        </p:txBody>
      </p:sp>
    </p:spTree>
    <p:extLst>
      <p:ext uri="{BB962C8B-B14F-4D97-AF65-F5344CB8AC3E}">
        <p14:creationId xmlns:p14="http://schemas.microsoft.com/office/powerpoint/2010/main" val="419936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t>The new progress dashboard on the UHC Data Portal provides data sets and data visualization on health systems and the state of UHC commitment. The new 139 country profiles include an overview of 1) UHC commitment progress; 2) global UHC indicators and related data; 3) institutional efforts; 4) priorities in UHC progress and equity across population groups; 5) public perception and social participation; and 6) stakeholder collaboration. </a:t>
            </a:r>
          </a:p>
          <a:p>
            <a:pPr marL="177571" indent="-177571">
              <a:buFont typeface="Arial" panose="020B0604020202020204" pitchFamily="34" charset="0"/>
              <a:buChar char="•"/>
            </a:pPr>
            <a:r>
              <a:rPr lang="en-US" dirty="0"/>
              <a:t>These country profiles are expected to be used by health experts and governments, civil society organizations, academia, parliamentarians, private sector and media. The country profiles can contribute to and complement the formal accountability processes in countries.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031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17</a:t>
            </a:fld>
            <a:endParaRPr lang="en-US" dirty="0"/>
          </a:p>
        </p:txBody>
      </p:sp>
    </p:spTree>
    <p:extLst>
      <p:ext uri="{BB962C8B-B14F-4D97-AF65-F5344CB8AC3E}">
        <p14:creationId xmlns:p14="http://schemas.microsoft.com/office/powerpoint/2010/main" val="376132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19</a:t>
            </a:fld>
            <a:endParaRPr lang="en-US" dirty="0"/>
          </a:p>
        </p:txBody>
      </p:sp>
    </p:spTree>
    <p:extLst>
      <p:ext uri="{BB962C8B-B14F-4D97-AF65-F5344CB8AC3E}">
        <p14:creationId xmlns:p14="http://schemas.microsoft.com/office/powerpoint/2010/main" val="218966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3635B9B-9EE5-E040-8468-97B50564C6A9}" type="slidenum">
              <a:rPr lang="en-US" smtClean="0"/>
              <a:t>20</a:t>
            </a:fld>
            <a:endParaRPr lang="en-US" dirty="0"/>
          </a:p>
        </p:txBody>
      </p:sp>
    </p:spTree>
    <p:extLst>
      <p:ext uri="{BB962C8B-B14F-4D97-AF65-F5344CB8AC3E}">
        <p14:creationId xmlns:p14="http://schemas.microsoft.com/office/powerpoint/2010/main" val="48647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23</a:t>
            </a:fld>
            <a:endParaRPr lang="en-US" dirty="0"/>
          </a:p>
        </p:txBody>
      </p:sp>
    </p:spTree>
    <p:extLst>
      <p:ext uri="{BB962C8B-B14F-4D97-AF65-F5344CB8AC3E}">
        <p14:creationId xmlns:p14="http://schemas.microsoft.com/office/powerpoint/2010/main" val="174071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31</a:t>
            </a:fld>
            <a:endParaRPr lang="en-US" dirty="0"/>
          </a:p>
        </p:txBody>
      </p:sp>
    </p:spTree>
    <p:extLst>
      <p:ext uri="{BB962C8B-B14F-4D97-AF65-F5344CB8AC3E}">
        <p14:creationId xmlns:p14="http://schemas.microsoft.com/office/powerpoint/2010/main" val="413784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This is a video link</a:t>
            </a:r>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3</a:t>
            </a:fld>
            <a:endParaRPr lang="en-US" dirty="0"/>
          </a:p>
        </p:txBody>
      </p:sp>
    </p:spTree>
    <p:extLst>
      <p:ext uri="{BB962C8B-B14F-4D97-AF65-F5344CB8AC3E}">
        <p14:creationId xmlns:p14="http://schemas.microsoft.com/office/powerpoint/2010/main" val="3278551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3635B9B-9EE5-E040-8468-97B50564C6A9}" type="slidenum">
              <a:rPr lang="en-US" smtClean="0"/>
              <a:t>32</a:t>
            </a:fld>
            <a:endParaRPr lang="en-US" dirty="0"/>
          </a:p>
        </p:txBody>
      </p:sp>
    </p:spTree>
    <p:extLst>
      <p:ext uri="{BB962C8B-B14F-4D97-AF65-F5344CB8AC3E}">
        <p14:creationId xmlns:p14="http://schemas.microsoft.com/office/powerpoint/2010/main" val="137364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635B9B-9EE5-E040-8468-97B50564C6A9}" type="slidenum">
              <a:rPr lang="en-US" smtClean="0"/>
              <a:t>4</a:t>
            </a:fld>
            <a:endParaRPr lang="en-US" dirty="0"/>
          </a:p>
        </p:txBody>
      </p:sp>
    </p:spTree>
    <p:extLst>
      <p:ext uri="{BB962C8B-B14F-4D97-AF65-F5344CB8AC3E}">
        <p14:creationId xmlns:p14="http://schemas.microsoft.com/office/powerpoint/2010/main" val="95694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lgn="just">
              <a:lnSpc>
                <a:spcPct val="115000"/>
              </a:lnSpc>
              <a:buFont typeface="Arial" panose="020B0604020202020204" pitchFamily="34" charset="0"/>
              <a:buChar char="•"/>
            </a:pPr>
            <a:r>
              <a:rPr lang="en-US" dirty="0"/>
              <a:t>The State of UHC Commitment Review brings a unique multistakeholder view to a simple question: What actions are governments taking to fulfil their UHC commitments? </a:t>
            </a:r>
          </a:p>
          <a:p>
            <a:pPr marL="177571" indent="-177571" algn="just">
              <a:lnSpc>
                <a:spcPct val="115000"/>
              </a:lnSpc>
              <a:buFont typeface="Arial" panose="020B0604020202020204" pitchFamily="34" charset="0"/>
              <a:buChar char="•"/>
            </a:pPr>
            <a:r>
              <a:rPr lang="en-US" dirty="0"/>
              <a:t>This Review is a political, country-focused and action-oriented tool that complements the more technical and global </a:t>
            </a:r>
            <a:r>
              <a:rPr lang="en-US" dirty="0">
                <a:hlinkClick r:id="rId3"/>
              </a:rPr>
              <a:t>UHC monitoring report</a:t>
            </a:r>
            <a:r>
              <a:rPr lang="en-US" dirty="0"/>
              <a:t> focusing on universal health coverage (UHC) indicators on service coverage and financial protection. </a:t>
            </a:r>
          </a:p>
          <a:p>
            <a:pPr marL="177571" indent="-177571" algn="just">
              <a:lnSpc>
                <a:spcPct val="115000"/>
              </a:lnSpc>
              <a:buFont typeface="Arial" panose="020B0604020202020204" pitchFamily="34" charset="0"/>
              <a:buChar char="•"/>
            </a:pPr>
            <a:r>
              <a:rPr lang="en-US" dirty="0"/>
              <a:t>It follows </a:t>
            </a:r>
            <a:r>
              <a:rPr lang="en-US" dirty="0">
                <a:hlinkClick r:id="rId4"/>
              </a:rPr>
              <a:t>the 2019 UHC Political Declaration’s Key Targets, Commitments and Follow-up Actions</a:t>
            </a:r>
            <a:r>
              <a:rPr lang="en-US" dirty="0"/>
              <a:t>, which outlined eight UHC commitment areas. </a:t>
            </a:r>
          </a:p>
          <a:p>
            <a:pPr marL="177571" indent="-177571" algn="just">
              <a:lnSpc>
                <a:spcPct val="115000"/>
              </a:lnSpc>
              <a:buFont typeface="Arial" panose="020B0604020202020204" pitchFamily="34" charset="0"/>
              <a:buChar char="•"/>
            </a:pPr>
            <a:r>
              <a:rPr lang="en-US" dirty="0"/>
              <a:t>It supports national accountability and advocacy processes to ensure political leaders are held accountable for their UHC commitments. </a:t>
            </a:r>
          </a:p>
          <a:p>
            <a:pPr marL="177571" indent="-177571" algn="just">
              <a:lnSpc>
                <a:spcPct val="115000"/>
              </a:lnSpc>
              <a:buFont typeface="Arial" panose="020B0604020202020204" pitchFamily="34" charset="0"/>
              <a:buChar char="•"/>
            </a:pPr>
            <a:r>
              <a:rPr lang="en-US" dirty="0"/>
              <a:t>These findings and </a:t>
            </a:r>
            <a:r>
              <a:rPr lang="en-US" dirty="0">
                <a:hlinkClick r:id="rId5"/>
              </a:rPr>
              <a:t>country profiles</a:t>
            </a:r>
            <a:r>
              <a:rPr lang="en-US" dirty="0"/>
              <a:t> will inform the preparation process for the </a:t>
            </a:r>
            <a:r>
              <a:rPr lang="en-US" dirty="0">
                <a:hlinkClick r:id="rId6"/>
              </a:rPr>
              <a:t>2023 UN High-level Meeting on UHC</a:t>
            </a:r>
            <a:r>
              <a:rPr lang="en-US" dirty="0"/>
              <a:t>, at which Heads of State and Government will undertake comprehensive review of what has been done so far and have the opportunity to make actionable commitments to accelerate progress towards achieving UHC by 2030. </a:t>
            </a:r>
          </a:p>
        </p:txBody>
      </p:sp>
      <p:sp>
        <p:nvSpPr>
          <p:cNvPr id="4" name="Slide Number Placeholder 3"/>
          <p:cNvSpPr>
            <a:spLocks noGrp="1"/>
          </p:cNvSpPr>
          <p:nvPr>
            <p:ph type="sldNum" sz="quarter" idx="5"/>
          </p:nvPr>
        </p:nvSpPr>
        <p:spPr/>
        <p:txBody>
          <a:bodyPr/>
          <a:lstStyle/>
          <a:p>
            <a:fld id="{23635B9B-9EE5-E040-8468-97B50564C6A9}" type="slidenum">
              <a:rPr lang="en-US" smtClean="0"/>
              <a:t>5</a:t>
            </a:fld>
            <a:endParaRPr lang="en-US" dirty="0"/>
          </a:p>
        </p:txBody>
      </p:sp>
    </p:spTree>
    <p:extLst>
      <p:ext uri="{BB962C8B-B14F-4D97-AF65-F5344CB8AC3E}">
        <p14:creationId xmlns:p14="http://schemas.microsoft.com/office/powerpoint/2010/main" val="329957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cs typeface="Calibri"/>
              </a:rPr>
              <a:t>The State of UHC Commitment review is conducted along the lines of these 8 UHC Commitment Areas UHC2030 presented ahead of the 2019 UN HLM on UHC. </a:t>
            </a:r>
          </a:p>
          <a:p>
            <a:pPr marL="177571" indent="-177571">
              <a:buFont typeface="Arial" panose="020B0604020202020204" pitchFamily="34" charset="0"/>
              <a:buChar char="•"/>
            </a:pPr>
            <a:r>
              <a:rPr lang="en-US" dirty="0">
                <a:cs typeface="Calibri"/>
              </a:rPr>
              <a:t>Policy document reviews on Gender Equality and Emergency Preparedness related UHC Commitment areas were reviewed only across 45 countries (as a pilot review in 2021).</a:t>
            </a:r>
          </a:p>
        </p:txBody>
      </p:sp>
      <p:sp>
        <p:nvSpPr>
          <p:cNvPr id="4" name="Slide Number Placeholder 3"/>
          <p:cNvSpPr>
            <a:spLocks noGrp="1"/>
          </p:cNvSpPr>
          <p:nvPr>
            <p:ph type="sldNum" sz="quarter" idx="5"/>
          </p:nvPr>
        </p:nvSpPr>
        <p:spPr/>
        <p:txBody>
          <a:bodyPr/>
          <a:lstStyle/>
          <a:p>
            <a:fld id="{23635B9B-9EE5-E040-8468-97B50564C6A9}" type="slidenum">
              <a:rPr lang="en-US" smtClean="0"/>
              <a:t>6</a:t>
            </a:fld>
            <a:endParaRPr lang="en-US" dirty="0"/>
          </a:p>
        </p:txBody>
      </p:sp>
    </p:spTree>
    <p:extLst>
      <p:ext uri="{BB962C8B-B14F-4D97-AF65-F5344CB8AC3E}">
        <p14:creationId xmlns:p14="http://schemas.microsoft.com/office/powerpoint/2010/main" val="20777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5951" indent="-295951">
              <a:lnSpc>
                <a:spcPct val="115000"/>
              </a:lnSpc>
              <a:buFont typeface="Arial" panose="020B0604020202020204" pitchFamily="34" charset="0"/>
              <a:buChar char="•"/>
            </a:pPr>
            <a:r>
              <a:rPr lang="en-US" dirty="0">
                <a:latin typeface="Arial" panose="020B0604020202020204" pitchFamily="34" charset="0"/>
                <a:ea typeface="Arial" panose="020B0604020202020204" pitchFamily="34" charset="0"/>
              </a:rPr>
              <a:t>UHC commitments in the review are broken down into (1) expressing political will, (2) committing to institutional reform, and (3) developing an implementation plan.</a:t>
            </a:r>
          </a:p>
        </p:txBody>
      </p:sp>
      <p:sp>
        <p:nvSpPr>
          <p:cNvPr id="4" name="Slide Number Placeholder 3"/>
          <p:cNvSpPr>
            <a:spLocks noGrp="1"/>
          </p:cNvSpPr>
          <p:nvPr>
            <p:ph type="sldNum" sz="quarter" idx="10"/>
          </p:nvPr>
        </p:nvSpPr>
        <p:spPr/>
        <p:txBody>
          <a:bodyPr/>
          <a:lstStyle/>
          <a:p>
            <a:fld id="{23635B9B-9EE5-E040-8468-97B50564C6A9}" type="slidenum">
              <a:rPr lang="en-US" smtClean="0"/>
              <a:t>7</a:t>
            </a:fld>
            <a:endParaRPr lang="en-US" dirty="0"/>
          </a:p>
        </p:txBody>
      </p:sp>
    </p:spTree>
    <p:extLst>
      <p:ext uri="{BB962C8B-B14F-4D97-AF65-F5344CB8AC3E}">
        <p14:creationId xmlns:p14="http://schemas.microsoft.com/office/powerpoint/2010/main" val="51796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de-CH" dirty="0"/>
              <a:t>Multiple information sources, including: VNR reports, NHPSs, CSEM Country Consultations, VNR Shadow Reports, NSA and Gov Actor surveys, Media Analysis and UN Statistics</a:t>
            </a:r>
          </a:p>
        </p:txBody>
      </p:sp>
      <p:sp>
        <p:nvSpPr>
          <p:cNvPr id="4" name="Slide Number Placeholder 3"/>
          <p:cNvSpPr>
            <a:spLocks noGrp="1"/>
          </p:cNvSpPr>
          <p:nvPr>
            <p:ph type="sldNum" sz="quarter" idx="10"/>
          </p:nvPr>
        </p:nvSpPr>
        <p:spPr/>
        <p:txBody>
          <a:bodyPr/>
          <a:lstStyle/>
          <a:p>
            <a:fld id="{23635B9B-9EE5-E040-8468-97B50564C6A9}" type="slidenum">
              <a:rPr lang="en-US" smtClean="0"/>
              <a:t>8</a:t>
            </a:fld>
            <a:endParaRPr lang="en-US" dirty="0"/>
          </a:p>
        </p:txBody>
      </p:sp>
    </p:spTree>
    <p:extLst>
      <p:ext uri="{BB962C8B-B14F-4D97-AF65-F5344CB8AC3E}">
        <p14:creationId xmlns:p14="http://schemas.microsoft.com/office/powerpoint/2010/main" val="405350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lnSpc>
                <a:spcPct val="115000"/>
              </a:lnSpc>
              <a:buFont typeface="Arial" panose="020B0604020202020204" pitchFamily="34" charset="0"/>
              <a:buChar char="•"/>
            </a:pPr>
            <a:r>
              <a:rPr lang="en-US" dirty="0">
                <a:latin typeface="Arial" panose="020B0604020202020204" pitchFamily="34" charset="0"/>
                <a:ea typeface="Arial" panose="020B0604020202020204" pitchFamily="34" charset="0"/>
              </a:rPr>
              <a:t>Between 2019 and 2021, the number of countries expressing commitments to UHC consistently increased (from 25 to 46) and the total number of countries' commitments to UHC also increased (from ~250 to ~600). This type of increase in commitments was also seen after the adoption of the Sustainable Development Goals (SDG) in 2015, when UHC was included in SDG 3. However, in 2022 the positive trend slowed down and was even reversed. </a:t>
            </a:r>
          </a:p>
        </p:txBody>
      </p:sp>
      <p:sp>
        <p:nvSpPr>
          <p:cNvPr id="4" name="Slide Number Placeholder 3"/>
          <p:cNvSpPr>
            <a:spLocks noGrp="1"/>
          </p:cNvSpPr>
          <p:nvPr>
            <p:ph type="sldNum" sz="quarter" idx="5"/>
          </p:nvPr>
        </p:nvSpPr>
        <p:spPr/>
        <p:txBody>
          <a:bodyPr/>
          <a:lstStyle/>
          <a:p>
            <a:fld id="{23635B9B-9EE5-E040-8468-97B50564C6A9}" type="slidenum">
              <a:rPr lang="en-US" smtClean="0"/>
              <a:t>9</a:t>
            </a:fld>
            <a:endParaRPr lang="en-US" dirty="0"/>
          </a:p>
        </p:txBody>
      </p:sp>
    </p:spTree>
    <p:extLst>
      <p:ext uri="{BB962C8B-B14F-4D97-AF65-F5344CB8AC3E}">
        <p14:creationId xmlns:p14="http://schemas.microsoft.com/office/powerpoint/2010/main" val="18077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fontAlgn="base">
              <a:buClr>
                <a:srgbClr val="30B08C"/>
              </a:buClr>
              <a:buFont typeface="Arial" panose="020B0604020202020204" pitchFamily="34" charset="0"/>
              <a:buChar char="•"/>
            </a:pPr>
            <a:r>
              <a:rPr lang="en-US" dirty="0">
                <a:solidFill>
                  <a:srgbClr val="706F6F"/>
                </a:solidFill>
              </a:rPr>
              <a:t>The majority of UHC Commitments were in the institutional reform phase, followed by the implementation planning phase, and this trend is seen across the UHC commitment areas.</a:t>
            </a:r>
          </a:p>
        </p:txBody>
      </p:sp>
      <p:sp>
        <p:nvSpPr>
          <p:cNvPr id="4" name="Slide Number Placeholder 3"/>
          <p:cNvSpPr>
            <a:spLocks noGrp="1"/>
          </p:cNvSpPr>
          <p:nvPr>
            <p:ph type="sldNum" sz="quarter" idx="5"/>
          </p:nvPr>
        </p:nvSpPr>
        <p:spPr/>
        <p:txBody>
          <a:bodyPr/>
          <a:lstStyle/>
          <a:p>
            <a:fld id="{23635B9B-9EE5-E040-8468-97B50564C6A9}" type="slidenum">
              <a:rPr lang="en-US" smtClean="0"/>
              <a:t>10</a:t>
            </a:fld>
            <a:endParaRPr lang="en-US" dirty="0"/>
          </a:p>
        </p:txBody>
      </p:sp>
    </p:spTree>
    <p:extLst>
      <p:ext uri="{BB962C8B-B14F-4D97-AF65-F5344CB8AC3E}">
        <p14:creationId xmlns:p14="http://schemas.microsoft.com/office/powerpoint/2010/main" val="296520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_1">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297246F1-C15E-4893-90FF-307B6DF311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9EACF705-E996-4C83-AAE9-ED207C9650C9}"/>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6D72E4-10A0-0EFA-A50C-50B909607AE7}"/>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ation Page_2">
    <p:bg>
      <p:bgPr>
        <a:solidFill>
          <a:srgbClr val="223E4C"/>
        </a:solidFill>
        <a:effectLst/>
      </p:bgPr>
    </p:bg>
    <p:spTree>
      <p:nvGrpSpPr>
        <p:cNvPr id="1" name=""/>
        <p:cNvGrpSpPr/>
        <p:nvPr/>
      </p:nvGrpSpPr>
      <p:grpSpPr>
        <a:xfrm>
          <a:off x="0" y="0"/>
          <a:ext cx="0" cy="0"/>
          <a:chOff x="0" y="0"/>
          <a:chExt cx="0" cy="0"/>
        </a:xfrm>
      </p:grpSpPr>
      <p:sp>
        <p:nvSpPr>
          <p:cNvPr id="8" name="TextBox 7"/>
          <p:cNvSpPr txBox="1"/>
          <p:nvPr userDrawn="1"/>
        </p:nvSpPr>
        <p:spPr>
          <a:xfrm>
            <a:off x="141720" y="250823"/>
            <a:ext cx="1924194" cy="3170099"/>
          </a:xfrm>
          <a:prstGeom prst="rect">
            <a:avLst/>
          </a:prstGeom>
          <a:noFill/>
        </p:spPr>
        <p:txBody>
          <a:bodyPr wrap="square" rtlCol="0">
            <a:spAutoFit/>
          </a:bodyPr>
          <a:lstStyle/>
          <a:p>
            <a:r>
              <a:rPr lang="en-US" sz="20000" b="1" dirty="0">
                <a:solidFill>
                  <a:schemeClr val="bg1"/>
                </a:solidFill>
                <a:latin typeface="Nunito" charset="0"/>
                <a:ea typeface="Nunito" charset="0"/>
                <a:cs typeface="Nunito" charset="0"/>
              </a:rPr>
              <a:t>“</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7" name="Text Placeholder 6"/>
          <p:cNvSpPr>
            <a:spLocks noGrp="1"/>
          </p:cNvSpPr>
          <p:nvPr>
            <p:ph type="body" sz="quarter" idx="10" hasCustomPrompt="1"/>
          </p:nvPr>
        </p:nvSpPr>
        <p:spPr>
          <a:xfrm>
            <a:off x="320450" y="1832120"/>
            <a:ext cx="11536587" cy="3576493"/>
          </a:xfrm>
          <a:prstGeom prst="rect">
            <a:avLst/>
          </a:prstGeom>
        </p:spPr>
        <p:txBody>
          <a:bodyPr/>
          <a:lstStyle>
            <a:lvl1pPr marL="0" indent="0">
              <a:buFontTx/>
              <a:buNone/>
              <a:defRPr sz="3000" b="1" i="0">
                <a:solidFill>
                  <a:schemeClr val="bg1"/>
                </a:solidFill>
                <a:latin typeface="Nunito" charset="0"/>
                <a:ea typeface="Nunito" charset="0"/>
                <a:cs typeface="Nunit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Nam, </a:t>
            </a:r>
            <a:r>
              <a:rPr lang="en-US" err="1"/>
              <a:t>es</a:t>
            </a:r>
            <a:r>
              <a:rPr lang="en-US"/>
              <a:t> </a:t>
            </a:r>
            <a:r>
              <a:rPr lang="en-US" err="1"/>
              <a:t>mos</a:t>
            </a:r>
            <a:r>
              <a:rPr lang="en-US"/>
              <a:t> sapid </a:t>
            </a:r>
            <a:r>
              <a:rPr lang="en-US" err="1"/>
              <a:t>eum</a:t>
            </a:r>
            <a:r>
              <a:rPr lang="en-US"/>
              <a:t> </a:t>
            </a:r>
            <a:r>
              <a:rPr lang="en-US" err="1"/>
              <a:t>quat</a:t>
            </a:r>
            <a:r>
              <a:rPr lang="en-US"/>
              <a:t> </a:t>
            </a:r>
            <a:r>
              <a:rPr lang="en-US" err="1"/>
              <a:t>iscil</a:t>
            </a:r>
            <a:r>
              <a:rPr lang="en-US"/>
              <a:t> </a:t>
            </a:r>
            <a:r>
              <a:rPr lang="en-US" err="1"/>
              <a:t>inime</a:t>
            </a:r>
            <a:r>
              <a:rPr lang="en-US"/>
              <a:t> </a:t>
            </a:r>
            <a:r>
              <a:rPr lang="en-US" err="1"/>
              <a:t>volupta</a:t>
            </a:r>
            <a:r>
              <a:rPr lang="en-US"/>
              <a:t> </a:t>
            </a:r>
            <a:r>
              <a:rPr lang="en-US" err="1"/>
              <a:t>expliquis</a:t>
            </a:r>
            <a:r>
              <a:rPr lang="en-US"/>
              <a:t> </a:t>
            </a:r>
            <a:r>
              <a:rPr lang="en-US" err="1"/>
              <a:t>audi</a:t>
            </a:r>
            <a:r>
              <a:rPr lang="en-US"/>
              <a:t> nus </a:t>
            </a:r>
            <a:r>
              <a:rPr lang="en-US" err="1"/>
              <a:t>aut</a:t>
            </a:r>
            <a:r>
              <a:rPr lang="en-US"/>
              <a:t> </a:t>
            </a:r>
            <a:r>
              <a:rPr lang="en-US" err="1"/>
              <a:t>optaquam</a:t>
            </a:r>
            <a:r>
              <a:rPr lang="en-US"/>
              <a:t> </a:t>
            </a:r>
            <a:r>
              <a:rPr lang="en-US" err="1"/>
              <a:t>aligent</a:t>
            </a:r>
            <a:r>
              <a:rPr lang="en-US"/>
              <a:t> </a:t>
            </a:r>
            <a:r>
              <a:rPr lang="en-US" err="1"/>
              <a:t>otatemquam</a:t>
            </a:r>
            <a:r>
              <a:rPr lang="en-US"/>
              <a:t> lab </a:t>
            </a:r>
            <a:r>
              <a:rPr lang="en-US" err="1"/>
              <a:t>im</a:t>
            </a:r>
            <a:r>
              <a:rPr lang="en-US"/>
              <a:t> </a:t>
            </a:r>
            <a:r>
              <a:rPr lang="en-US" err="1"/>
              <a:t>autem</a:t>
            </a:r>
            <a:r>
              <a:rPr lang="en-US"/>
              <a:t> </a:t>
            </a:r>
            <a:r>
              <a:rPr lang="en-US" err="1"/>
              <a:t>dolut</a:t>
            </a:r>
            <a:r>
              <a:rPr lang="en-US"/>
              <a:t> </a:t>
            </a:r>
            <a:r>
              <a:rPr lang="en-US" err="1"/>
              <a:t>hiciis</a:t>
            </a:r>
            <a:r>
              <a:rPr lang="en-US"/>
              <a:t> </a:t>
            </a:r>
            <a:r>
              <a:rPr lang="en-US" err="1"/>
              <a:t>quidebis</a:t>
            </a:r>
            <a:r>
              <a:rPr lang="en-US"/>
              <a:t> a </a:t>
            </a:r>
            <a:r>
              <a:rPr lang="en-US" err="1"/>
              <a:t>velendae</a:t>
            </a:r>
            <a:r>
              <a:rPr lang="en-US"/>
              <a:t>. </a:t>
            </a:r>
            <a:r>
              <a:rPr lang="en-US" err="1"/>
              <a:t>Temquas</a:t>
            </a:r>
            <a:r>
              <a:rPr lang="en-US"/>
              <a:t> </a:t>
            </a:r>
            <a:r>
              <a:rPr lang="en-US" err="1"/>
              <a:t>itatur</a:t>
            </a:r>
            <a:r>
              <a:rPr lang="en-US"/>
              <a:t>, </a:t>
            </a:r>
            <a:r>
              <a:rPr lang="en-US" err="1"/>
              <a:t>sus</a:t>
            </a:r>
            <a:r>
              <a:rPr lang="en-US"/>
              <a:t> </a:t>
            </a:r>
            <a:r>
              <a:rPr lang="en-US" err="1"/>
              <a:t>eost</a:t>
            </a:r>
            <a:r>
              <a:rPr lang="en-US"/>
              <a:t> </a:t>
            </a:r>
            <a:r>
              <a:rPr lang="en-US" err="1"/>
              <a:t>atquamusa</a:t>
            </a:r>
            <a:r>
              <a:rPr lang="en-US"/>
              <a:t> sum </a:t>
            </a:r>
            <a:r>
              <a:rPr lang="en-US" err="1"/>
              <a:t>quiandae</a:t>
            </a:r>
            <a:r>
              <a:rPr lang="en-US"/>
              <a:t> am, </a:t>
            </a:r>
            <a:r>
              <a:rPr lang="en-US" err="1"/>
              <a:t>eum</a:t>
            </a:r>
            <a:r>
              <a:rPr lang="en-US"/>
              <a:t> </a:t>
            </a:r>
            <a:r>
              <a:rPr lang="en-US" err="1"/>
              <a:t>volupta</a:t>
            </a:r>
            <a:r>
              <a:rPr lang="en-US"/>
              <a:t> </a:t>
            </a:r>
            <a:r>
              <a:rPr lang="en-US" err="1"/>
              <a:t>ecuptatquia</a:t>
            </a:r>
            <a:r>
              <a:rPr lang="en-US"/>
              <a:t> </a:t>
            </a:r>
            <a:r>
              <a:rPr lang="en-US" err="1"/>
              <a:t>quat</a:t>
            </a:r>
            <a:r>
              <a:rPr lang="en-US"/>
              <a:t>. </a:t>
            </a:r>
            <a:r>
              <a:rPr lang="en-US" err="1"/>
              <a:t>Sed</a:t>
            </a:r>
            <a:r>
              <a:rPr lang="en-US"/>
              <a:t> </a:t>
            </a:r>
            <a:r>
              <a:rPr lang="en-US" err="1"/>
              <a:t>eosa</a:t>
            </a:r>
            <a:r>
              <a:rPr lang="en-US"/>
              <a:t> </a:t>
            </a:r>
            <a:r>
              <a:rPr lang="en-US" err="1"/>
              <a:t>dolorum</a:t>
            </a:r>
            <a:r>
              <a:rPr lang="en-US"/>
              <a:t> </a:t>
            </a:r>
            <a:r>
              <a:rPr lang="en-US" err="1"/>
              <a:t>quaeriam</a:t>
            </a:r>
            <a:r>
              <a:rPr lang="en-US"/>
              <a:t>, sin </a:t>
            </a:r>
            <a:r>
              <a:rPr lang="en-US" err="1"/>
              <a:t>nobitat</a:t>
            </a:r>
            <a:r>
              <a:rPr lang="en-US"/>
              <a:t>.”</a:t>
            </a:r>
          </a:p>
          <a:p>
            <a:pPr lvl="0"/>
            <a:endParaRPr lang="en-US"/>
          </a:p>
          <a:p>
            <a:pPr lvl="0"/>
            <a:r>
              <a:rPr lang="en-US" err="1"/>
              <a:t>Eosa</a:t>
            </a:r>
            <a:r>
              <a:rPr lang="en-US"/>
              <a:t> </a:t>
            </a:r>
            <a:r>
              <a:rPr lang="en-US" err="1"/>
              <a:t>Dolorum</a:t>
            </a:r>
            <a:r>
              <a:rPr lang="en-US"/>
              <a:t> (2017)</a:t>
            </a:r>
          </a:p>
        </p:txBody>
      </p:sp>
      <p:pic>
        <p:nvPicPr>
          <p:cNvPr id="6" name="Picture 5" descr="A close up of a logo&#10;&#10;Description generated with very high confidence">
            <a:extLst>
              <a:ext uri="{FF2B5EF4-FFF2-40B4-BE49-F238E27FC236}">
                <a16:creationId xmlns:a16="http://schemas.microsoft.com/office/drawing/2014/main" id="{AFA104B8-75FA-44C4-BB13-856D2ED778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9" name="Straight Connector 8">
            <a:extLst>
              <a:ext uri="{FF2B5EF4-FFF2-40B4-BE49-F238E27FC236}">
                <a16:creationId xmlns:a16="http://schemas.microsoft.com/office/drawing/2014/main" id="{1CA4D2DE-4421-4E61-9F37-010E80E7073F}"/>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F4BED27-B8E5-1E89-619F-D191BDD5F35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3" name="TextBox 2">
            <a:extLst>
              <a:ext uri="{FF2B5EF4-FFF2-40B4-BE49-F238E27FC236}">
                <a16:creationId xmlns:a16="http://schemas.microsoft.com/office/drawing/2014/main" id="{C35F77F6-5CF8-4C4E-54ED-648DBC0C3747}"/>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citure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441170"/>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charset="0"/>
                <a:ea typeface="Nunito" charset="0"/>
                <a:cs typeface="Nunito" charset="0"/>
              </a:defRPr>
            </a:lvl1pPr>
            <a:lvl2pPr>
              <a:defRPr sz="1800" b="0" i="0">
                <a:solidFill>
                  <a:srgbClr val="706F6F"/>
                </a:solidFill>
                <a:latin typeface="Nunito" charset="0"/>
                <a:ea typeface="Nunito" charset="0"/>
                <a:cs typeface="Nunito" charset="0"/>
              </a:defRPr>
            </a:lvl2pPr>
            <a:lvl3pPr>
              <a:defRPr sz="1800" b="0" i="0">
                <a:solidFill>
                  <a:srgbClr val="706F6F"/>
                </a:solidFill>
                <a:latin typeface="Nunito" charset="0"/>
                <a:ea typeface="Nunito" charset="0"/>
                <a:cs typeface="Nunito" charset="0"/>
              </a:defRPr>
            </a:lvl3pPr>
            <a:lvl4pPr>
              <a:defRPr sz="1800" b="0" i="0">
                <a:solidFill>
                  <a:srgbClr val="706F6F"/>
                </a:solidFill>
                <a:latin typeface="Nunito" charset="0"/>
                <a:ea typeface="Nunito" charset="0"/>
                <a:cs typeface="Nunito" charset="0"/>
              </a:defRPr>
            </a:lvl4pPr>
            <a:lvl5pPr>
              <a:defRPr sz="18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sp>
        <p:nvSpPr>
          <p:cNvPr id="6" name="Picture Placeholder 5"/>
          <p:cNvSpPr>
            <a:spLocks noGrp="1"/>
          </p:cNvSpPr>
          <p:nvPr>
            <p:ph type="pic" sz="quarter" idx="14"/>
          </p:nvPr>
        </p:nvSpPr>
        <p:spPr>
          <a:xfrm>
            <a:off x="6096000" y="0"/>
            <a:ext cx="6096000" cy="6858000"/>
          </a:xfrm>
          <a:prstGeom prst="rect">
            <a:avLst/>
          </a:prstGeom>
        </p:spPr>
        <p:txBody>
          <a:bodyPr/>
          <a:lstStyle/>
          <a:p>
            <a:endParaRPr lang="en-US" dirty="0"/>
          </a:p>
        </p:txBody>
      </p:sp>
      <p:pic>
        <p:nvPicPr>
          <p:cNvPr id="13" name="Picture 12">
            <a:extLst>
              <a:ext uri="{FF2B5EF4-FFF2-40B4-BE49-F238E27FC236}">
                <a16:creationId xmlns:a16="http://schemas.microsoft.com/office/drawing/2014/main" id="{380AD279-3538-4D43-936D-4539234A5D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4" name="Straight Connector 13">
            <a:extLst>
              <a:ext uri="{FF2B5EF4-FFF2-40B4-BE49-F238E27FC236}">
                <a16:creationId xmlns:a16="http://schemas.microsoft.com/office/drawing/2014/main" id="{AECB68F4-07C9-4026-AFEA-80AB1A6C56D0}"/>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D6E63BC-2192-8128-0AEF-8F3EF818F90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3" name="TextBox 2">
            <a:extLst>
              <a:ext uri="{FF2B5EF4-FFF2-40B4-BE49-F238E27FC236}">
                <a16:creationId xmlns:a16="http://schemas.microsoft.com/office/drawing/2014/main" id="{17ACA503-F6ED-DFFA-1002-4EB67E4E56E6}"/>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441170"/>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charset="0"/>
                <a:ea typeface="Nunito" charset="0"/>
                <a:cs typeface="Nunito" charset="0"/>
              </a:defRPr>
            </a:lvl1pPr>
            <a:lvl2pPr>
              <a:defRPr sz="1800" b="0" i="0">
                <a:solidFill>
                  <a:srgbClr val="706F6F"/>
                </a:solidFill>
                <a:latin typeface="Nunito" charset="0"/>
                <a:ea typeface="Nunito" charset="0"/>
                <a:cs typeface="Nunito" charset="0"/>
              </a:defRPr>
            </a:lvl2pPr>
            <a:lvl3pPr>
              <a:defRPr sz="1800" b="0" i="0">
                <a:solidFill>
                  <a:srgbClr val="706F6F"/>
                </a:solidFill>
                <a:latin typeface="Nunito" charset="0"/>
                <a:ea typeface="Nunito" charset="0"/>
                <a:cs typeface="Nunito" charset="0"/>
              </a:defRPr>
            </a:lvl3pPr>
            <a:lvl4pPr>
              <a:defRPr sz="1800" b="0" i="0">
                <a:solidFill>
                  <a:srgbClr val="706F6F"/>
                </a:solidFill>
                <a:latin typeface="Nunito" charset="0"/>
                <a:ea typeface="Nunito" charset="0"/>
                <a:cs typeface="Nunito" charset="0"/>
              </a:defRPr>
            </a:lvl4pPr>
            <a:lvl5pPr>
              <a:defRPr sz="18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sp>
        <p:nvSpPr>
          <p:cNvPr id="14" name="Chart Placeholder 13"/>
          <p:cNvSpPr>
            <a:spLocks noGrp="1"/>
          </p:cNvSpPr>
          <p:nvPr>
            <p:ph type="chart" sz="quarter" idx="14"/>
          </p:nvPr>
        </p:nvSpPr>
        <p:spPr>
          <a:xfrm>
            <a:off x="6096000" y="0"/>
            <a:ext cx="6096000" cy="6996113"/>
          </a:xfrm>
          <a:prstGeom prst="rect">
            <a:avLst/>
          </a:prstGeom>
        </p:spPr>
        <p:txBody>
          <a:bodyPr/>
          <a:lstStyle/>
          <a:p>
            <a:endParaRPr lang="en-US" dirty="0"/>
          </a:p>
        </p:txBody>
      </p:sp>
      <p:pic>
        <p:nvPicPr>
          <p:cNvPr id="13" name="Picture 12">
            <a:extLst>
              <a:ext uri="{FF2B5EF4-FFF2-40B4-BE49-F238E27FC236}">
                <a16:creationId xmlns:a16="http://schemas.microsoft.com/office/drawing/2014/main" id="{AD46CF43-38FF-4AEC-9B1C-D688BF4FC2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6" name="Straight Connector 15">
            <a:extLst>
              <a:ext uri="{FF2B5EF4-FFF2-40B4-BE49-F238E27FC236}">
                <a16:creationId xmlns:a16="http://schemas.microsoft.com/office/drawing/2014/main" id="{BADC49C6-26BF-4B84-A61C-C58953C8CA4F}"/>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BA6157-8FF8-EA06-95FB-B4E487BE5D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5" name="TextBox 4">
            <a:extLst>
              <a:ext uri="{FF2B5EF4-FFF2-40B4-BE49-F238E27FC236}">
                <a16:creationId xmlns:a16="http://schemas.microsoft.com/office/drawing/2014/main" id="{36115A4D-23E1-E462-85BE-10F42ABE9886}"/>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lvl="0"/>
            <a:endParaRPr lang="en-US"/>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charset="0"/>
                <a:ea typeface="Nunito" charset="0"/>
                <a:cs typeface="Nunito" charset="0"/>
              </a:defRPr>
            </a:lvl1pPr>
            <a:lvl2pPr>
              <a:defRPr sz="1800" b="0" i="0">
                <a:solidFill>
                  <a:srgbClr val="706F6F"/>
                </a:solidFill>
                <a:latin typeface="Nunito" charset="0"/>
                <a:ea typeface="Nunito" charset="0"/>
                <a:cs typeface="Nunito" charset="0"/>
              </a:defRPr>
            </a:lvl2pPr>
            <a:lvl3pPr>
              <a:defRPr sz="1800" b="0" i="0">
                <a:solidFill>
                  <a:srgbClr val="706F6F"/>
                </a:solidFill>
                <a:latin typeface="Nunito" charset="0"/>
                <a:ea typeface="Nunito" charset="0"/>
                <a:cs typeface="Nunito" charset="0"/>
              </a:defRPr>
            </a:lvl3pPr>
            <a:lvl4pPr>
              <a:defRPr sz="1800" b="0" i="0">
                <a:solidFill>
                  <a:srgbClr val="706F6F"/>
                </a:solidFill>
                <a:latin typeface="Nunito" charset="0"/>
                <a:ea typeface="Nunito" charset="0"/>
                <a:cs typeface="Nunito" charset="0"/>
              </a:defRPr>
            </a:lvl4pPr>
            <a:lvl5pPr>
              <a:defRPr sz="18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sp>
        <p:nvSpPr>
          <p:cNvPr id="6" name="Picture Placeholder 5"/>
          <p:cNvSpPr>
            <a:spLocks noGrp="1"/>
          </p:cNvSpPr>
          <p:nvPr>
            <p:ph type="pic" sz="quarter" idx="14"/>
          </p:nvPr>
        </p:nvSpPr>
        <p:spPr>
          <a:xfrm>
            <a:off x="6096000" y="0"/>
            <a:ext cx="6096000" cy="6858000"/>
          </a:xfrm>
          <a:prstGeom prst="rect">
            <a:avLst/>
          </a:prstGeom>
        </p:spPr>
        <p:txBody>
          <a:bodyPr/>
          <a:lstStyle/>
          <a:p>
            <a:endParaRPr lang="en-US" dirty="0"/>
          </a:p>
        </p:txBody>
      </p:sp>
      <p:pic>
        <p:nvPicPr>
          <p:cNvPr id="13" name="Picture 12">
            <a:extLst>
              <a:ext uri="{FF2B5EF4-FFF2-40B4-BE49-F238E27FC236}">
                <a16:creationId xmlns:a16="http://schemas.microsoft.com/office/drawing/2014/main" id="{2C5C724B-9C49-4949-BB77-5EF85A8A6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4" name="Straight Connector 13">
            <a:extLst>
              <a:ext uri="{FF2B5EF4-FFF2-40B4-BE49-F238E27FC236}">
                <a16:creationId xmlns:a16="http://schemas.microsoft.com/office/drawing/2014/main" id="{B2120032-5113-4DF8-ACFC-8984FC896A36}"/>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360E39F-220A-5AD4-10E3-33AC4A6B6AD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11" name="TextBox 10">
            <a:extLst>
              <a:ext uri="{FF2B5EF4-FFF2-40B4-BE49-F238E27FC236}">
                <a16:creationId xmlns:a16="http://schemas.microsoft.com/office/drawing/2014/main" id="{97B6769A-2EE9-6A45-5C1D-0C29B8D2B6E2}"/>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lvl="0"/>
            <a:endParaRPr lang="en-US"/>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charset="0"/>
                <a:ea typeface="Nunito" charset="0"/>
                <a:cs typeface="Nunito" charset="0"/>
              </a:defRPr>
            </a:lvl1pPr>
            <a:lvl2pPr>
              <a:defRPr sz="1800" b="0" i="0">
                <a:solidFill>
                  <a:srgbClr val="706F6F"/>
                </a:solidFill>
                <a:latin typeface="Nunito" charset="0"/>
                <a:ea typeface="Nunito" charset="0"/>
                <a:cs typeface="Nunito" charset="0"/>
              </a:defRPr>
            </a:lvl2pPr>
            <a:lvl3pPr>
              <a:defRPr sz="1800" b="0" i="0">
                <a:solidFill>
                  <a:srgbClr val="706F6F"/>
                </a:solidFill>
                <a:latin typeface="Nunito" charset="0"/>
                <a:ea typeface="Nunito" charset="0"/>
                <a:cs typeface="Nunito" charset="0"/>
              </a:defRPr>
            </a:lvl3pPr>
            <a:lvl4pPr>
              <a:defRPr sz="1800" b="0" i="0">
                <a:solidFill>
                  <a:srgbClr val="706F6F"/>
                </a:solidFill>
                <a:latin typeface="Nunito" charset="0"/>
                <a:ea typeface="Nunito" charset="0"/>
                <a:cs typeface="Nunito" charset="0"/>
              </a:defRPr>
            </a:lvl4pPr>
            <a:lvl5pPr>
              <a:defRPr sz="18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sp>
        <p:nvSpPr>
          <p:cNvPr id="3" name="Chart Placeholder 2"/>
          <p:cNvSpPr>
            <a:spLocks noGrp="1"/>
          </p:cNvSpPr>
          <p:nvPr>
            <p:ph type="chart" sz="quarter" idx="14"/>
          </p:nvPr>
        </p:nvSpPr>
        <p:spPr>
          <a:xfrm>
            <a:off x="6096000" y="0"/>
            <a:ext cx="6096000" cy="6858000"/>
          </a:xfrm>
          <a:prstGeom prst="rect">
            <a:avLst/>
          </a:prstGeom>
        </p:spPr>
        <p:txBody>
          <a:bodyPr/>
          <a:lstStyle/>
          <a:p>
            <a:endParaRPr lang="en-US" dirty="0"/>
          </a:p>
        </p:txBody>
      </p:sp>
      <p:pic>
        <p:nvPicPr>
          <p:cNvPr id="13" name="Picture 12">
            <a:extLst>
              <a:ext uri="{FF2B5EF4-FFF2-40B4-BE49-F238E27FC236}">
                <a16:creationId xmlns:a16="http://schemas.microsoft.com/office/drawing/2014/main" id="{FC588004-C860-4F1A-8E26-4F42FAB15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4" name="Straight Connector 13">
            <a:extLst>
              <a:ext uri="{FF2B5EF4-FFF2-40B4-BE49-F238E27FC236}">
                <a16:creationId xmlns:a16="http://schemas.microsoft.com/office/drawing/2014/main" id="{EAD133CE-BB58-4E0E-86C1-989EE1187B84}"/>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16287B-B6B9-FBA4-18A1-BB4F8F1752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6" name="TextBox 5">
            <a:extLst>
              <a:ext uri="{FF2B5EF4-FFF2-40B4-BE49-F238E27FC236}">
                <a16:creationId xmlns:a16="http://schemas.microsoft.com/office/drawing/2014/main" id="{7BB34DCB-8514-2DCD-8353-139923822AE4}"/>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1052229"/>
            <a:ext cx="11606357"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lvl="0"/>
            <a:endParaRPr lang="en-US"/>
          </a:p>
        </p:txBody>
      </p:sp>
      <p:sp>
        <p:nvSpPr>
          <p:cNvPr id="9" name="Text Placeholder 8"/>
          <p:cNvSpPr>
            <a:spLocks noGrp="1"/>
          </p:cNvSpPr>
          <p:nvPr>
            <p:ph type="body" sz="quarter" idx="12"/>
          </p:nvPr>
        </p:nvSpPr>
        <p:spPr>
          <a:xfrm>
            <a:off x="345759" y="2359385"/>
            <a:ext cx="11511279" cy="3409590"/>
          </a:xfrm>
          <a:prstGeom prst="rect">
            <a:avLst/>
          </a:prstGeom>
        </p:spPr>
        <p:txBody>
          <a:bodyPr/>
          <a:lstStyle>
            <a:lvl1pPr marL="0" indent="0">
              <a:buNone/>
              <a:defRPr sz="2200" b="0" i="0">
                <a:solidFill>
                  <a:srgbClr val="706F6F"/>
                </a:solidFill>
                <a:latin typeface="Nunito" charset="0"/>
                <a:ea typeface="Nunito" charset="0"/>
                <a:cs typeface="Nunito" charset="0"/>
              </a:defRPr>
            </a:lvl1pPr>
            <a:lvl2pPr marL="457200" indent="0">
              <a:buNone/>
              <a:defRPr sz="2200" b="0" i="0">
                <a:solidFill>
                  <a:srgbClr val="706F6F"/>
                </a:solidFill>
                <a:latin typeface="Nunito" charset="0"/>
                <a:ea typeface="Nunito" charset="0"/>
                <a:cs typeface="Nunito" charset="0"/>
              </a:defRPr>
            </a:lvl2pPr>
            <a:lvl3pPr marL="914400" indent="0">
              <a:buNone/>
              <a:defRPr sz="2200" b="0" i="0">
                <a:solidFill>
                  <a:srgbClr val="706F6F"/>
                </a:solidFill>
                <a:latin typeface="Nunito" charset="0"/>
                <a:ea typeface="Nunito" charset="0"/>
                <a:cs typeface="Nunito" charset="0"/>
              </a:defRPr>
            </a:lvl3pPr>
            <a:lvl4pPr marL="1371600" indent="0">
              <a:buNone/>
              <a:defRPr sz="2200" b="0" i="0">
                <a:solidFill>
                  <a:srgbClr val="706F6F"/>
                </a:solidFill>
                <a:latin typeface="Nunito" charset="0"/>
                <a:ea typeface="Nunito" charset="0"/>
                <a:cs typeface="Nunito" charset="0"/>
              </a:defRPr>
            </a:lvl4pPr>
            <a:lvl5pPr marL="1828800" indent="0">
              <a:buNone/>
              <a:defRPr sz="22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6" y="1869936"/>
            <a:ext cx="11620211"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pic>
        <p:nvPicPr>
          <p:cNvPr id="7" name="Picture 6">
            <a:extLst>
              <a:ext uri="{FF2B5EF4-FFF2-40B4-BE49-F238E27FC236}">
                <a16:creationId xmlns:a16="http://schemas.microsoft.com/office/drawing/2014/main" id="{E0F0857A-FC57-4102-A3E7-619CCF633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0" name="Straight Connector 9">
            <a:extLst>
              <a:ext uri="{FF2B5EF4-FFF2-40B4-BE49-F238E27FC236}">
                <a16:creationId xmlns:a16="http://schemas.microsoft.com/office/drawing/2014/main" id="{28DC52B9-E0FF-4C08-AD6E-F0664A050EE7}"/>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102D184-8C3C-2789-C0AF-E50E4752DE3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5" name="TextBox 4">
            <a:extLst>
              <a:ext uri="{FF2B5EF4-FFF2-40B4-BE49-F238E27FC236}">
                <a16:creationId xmlns:a16="http://schemas.microsoft.com/office/drawing/2014/main" id="{AA1B6843-88BB-4B49-FA7C-C461C32093C1}"/>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441170"/>
            <a:ext cx="11606356"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9" name="Text Placeholder 8"/>
          <p:cNvSpPr>
            <a:spLocks noGrp="1"/>
          </p:cNvSpPr>
          <p:nvPr>
            <p:ph type="body" sz="quarter" idx="12"/>
          </p:nvPr>
        </p:nvSpPr>
        <p:spPr>
          <a:xfrm>
            <a:off x="345759" y="2359385"/>
            <a:ext cx="11511279" cy="3409590"/>
          </a:xfrm>
          <a:prstGeom prst="rect">
            <a:avLst/>
          </a:prstGeom>
        </p:spPr>
        <p:txBody>
          <a:bodyPr/>
          <a:lstStyle>
            <a:lvl1pPr marL="0" indent="0">
              <a:buNone/>
              <a:defRPr sz="2200" b="0" i="0">
                <a:solidFill>
                  <a:srgbClr val="706F6F"/>
                </a:solidFill>
                <a:latin typeface="Nunito" charset="0"/>
                <a:ea typeface="Nunito" charset="0"/>
                <a:cs typeface="Nunito" charset="0"/>
              </a:defRPr>
            </a:lvl1pPr>
            <a:lvl2pPr marL="457200" indent="0">
              <a:buNone/>
              <a:defRPr sz="2200" b="0" i="0">
                <a:solidFill>
                  <a:srgbClr val="706F6F"/>
                </a:solidFill>
                <a:latin typeface="Nunito" charset="0"/>
                <a:ea typeface="Nunito" charset="0"/>
                <a:cs typeface="Nunito" charset="0"/>
              </a:defRPr>
            </a:lvl2pPr>
            <a:lvl3pPr marL="914400" indent="0">
              <a:buNone/>
              <a:defRPr sz="2200" b="0" i="0">
                <a:solidFill>
                  <a:srgbClr val="706F6F"/>
                </a:solidFill>
                <a:latin typeface="Nunito" charset="0"/>
                <a:ea typeface="Nunito" charset="0"/>
                <a:cs typeface="Nunito" charset="0"/>
              </a:defRPr>
            </a:lvl3pPr>
            <a:lvl4pPr marL="1371600" indent="0">
              <a:buNone/>
              <a:defRPr sz="2200" b="0" i="0">
                <a:solidFill>
                  <a:srgbClr val="706F6F"/>
                </a:solidFill>
                <a:latin typeface="Nunito" charset="0"/>
                <a:ea typeface="Nunito" charset="0"/>
                <a:cs typeface="Nunito" charset="0"/>
              </a:defRPr>
            </a:lvl4pPr>
            <a:lvl5pPr marL="1828800" indent="0">
              <a:buNone/>
              <a:defRPr sz="22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6" y="1869936"/>
            <a:ext cx="11620211"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pic>
        <p:nvPicPr>
          <p:cNvPr id="7" name="Picture 6">
            <a:extLst>
              <a:ext uri="{FF2B5EF4-FFF2-40B4-BE49-F238E27FC236}">
                <a16:creationId xmlns:a16="http://schemas.microsoft.com/office/drawing/2014/main" id="{259953A4-8898-4485-8980-1C229D6DE5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0" name="Straight Connector 9">
            <a:extLst>
              <a:ext uri="{FF2B5EF4-FFF2-40B4-BE49-F238E27FC236}">
                <a16:creationId xmlns:a16="http://schemas.microsoft.com/office/drawing/2014/main" id="{D38848B9-967F-4F98-8A1A-2FB520FE2C0C}"/>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81B2308-CFB4-7DC1-B42F-EC86336586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5" name="TextBox 4">
            <a:extLst>
              <a:ext uri="{FF2B5EF4-FFF2-40B4-BE49-F238E27FC236}">
                <a16:creationId xmlns:a16="http://schemas.microsoft.com/office/drawing/2014/main" id="{17ACBF5B-14B8-F600-C359-90ADC0E4CC6C}"/>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DFBE36-62EA-DA00-1632-367802A837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5060"/>
          <a:stretch/>
        </p:blipFill>
        <p:spPr>
          <a:xfrm>
            <a:off x="320450" y="5696753"/>
            <a:ext cx="2575149" cy="653247"/>
          </a:xfrm>
          <a:prstGeom prst="rect">
            <a:avLst/>
          </a:prstGeom>
        </p:spPr>
      </p:pic>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B881511-200A-4A9F-9FE9-66841433C8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8" name="Straight Connector 7">
            <a:extLst>
              <a:ext uri="{FF2B5EF4-FFF2-40B4-BE49-F238E27FC236}">
                <a16:creationId xmlns:a16="http://schemas.microsoft.com/office/drawing/2014/main" id="{80CC1BB9-09B7-4403-884A-2453A67F1968}"/>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5386DA-6C80-E1C8-BDE8-64D9633EA6B6}"/>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tx1">
                    <a:lumMod val="50000"/>
                    <a:lumOff val="50000"/>
                  </a:schemeClr>
                </a:solidFill>
                <a:latin typeface="Nunito" panose="00000500000000000000" pitchFamily="2" charset="0"/>
              </a:rPr>
              <a:t>Taking action for universal health coverage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2">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63B9242F-7DCB-4275-85F2-9EDF31ED0B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6" name="Straight Connector 5">
            <a:extLst>
              <a:ext uri="{FF2B5EF4-FFF2-40B4-BE49-F238E27FC236}">
                <a16:creationId xmlns:a16="http://schemas.microsoft.com/office/drawing/2014/main" id="{4F6441E8-218F-41E0-967E-317563A92A0A}"/>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C78D72A-F519-6C43-7F86-3C0F812EB51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8" name="TextBox 7">
            <a:extLst>
              <a:ext uri="{FF2B5EF4-FFF2-40B4-BE49-F238E27FC236}">
                <a16:creationId xmlns:a16="http://schemas.microsoft.com/office/drawing/2014/main" id="{399950B5-33FF-A04B-6774-48492033506A}"/>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3">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C4C76187-4079-4AB8-890D-42D0A78F27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6" name="Straight Connector 5">
            <a:extLst>
              <a:ext uri="{FF2B5EF4-FFF2-40B4-BE49-F238E27FC236}">
                <a16:creationId xmlns:a16="http://schemas.microsoft.com/office/drawing/2014/main" id="{8BA43B4C-C27D-4BE5-A605-5D963EB10115}"/>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DD093D-099E-B578-54B0-B7C61E5B28B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7" name="TextBox 6">
            <a:extLst>
              <a:ext uri="{FF2B5EF4-FFF2-40B4-BE49-F238E27FC236}">
                <a16:creationId xmlns:a16="http://schemas.microsoft.com/office/drawing/2014/main" id="{FF67FCB4-1E17-B8F6-2339-D6F8F36CBE6A}"/>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_2">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6" name="Picture 5" descr="A close up of a logo&#10;&#10;Description generated with very high confidence">
            <a:extLst>
              <a:ext uri="{FF2B5EF4-FFF2-40B4-BE49-F238E27FC236}">
                <a16:creationId xmlns:a16="http://schemas.microsoft.com/office/drawing/2014/main" id="{E3B3E8B1-9CFC-4A53-9455-A9A09476B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90A38273-DA89-4D23-9CAC-063D08481FD0}"/>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1B314EF-4F8A-890E-2F5C-C828824188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BBE1811F-59A0-19DB-8992-D24EA074178B}"/>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4">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0D0BD87A-19F8-45FC-9B0D-4C43B4CA3A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6" name="Straight Connector 5">
            <a:extLst>
              <a:ext uri="{FF2B5EF4-FFF2-40B4-BE49-F238E27FC236}">
                <a16:creationId xmlns:a16="http://schemas.microsoft.com/office/drawing/2014/main" id="{E869FA87-71ED-4EA6-A680-4E5E7150988A}"/>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85D4FC5-B194-D5A3-ED9D-1F7B15AB096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7" name="TextBox 6">
            <a:extLst>
              <a:ext uri="{FF2B5EF4-FFF2-40B4-BE49-F238E27FC236}">
                <a16:creationId xmlns:a16="http://schemas.microsoft.com/office/drawing/2014/main" id="{319B112E-271F-3D82-D37A-7DD2A30C4B29}"/>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in sentence case</a:t>
            </a:r>
          </a:p>
          <a:p>
            <a:pPr lvl="0"/>
            <a:endParaRPr lang="en-US"/>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charset="0"/>
                <a:ea typeface="Nunito" charset="0"/>
                <a:cs typeface="Nunito" charset="0"/>
              </a:defRPr>
            </a:lvl1pPr>
            <a:lvl2pPr>
              <a:defRPr sz="1800" b="0" i="0">
                <a:solidFill>
                  <a:srgbClr val="706F6F"/>
                </a:solidFill>
                <a:latin typeface="Nunito" charset="0"/>
                <a:ea typeface="Nunito" charset="0"/>
                <a:cs typeface="Nunito" charset="0"/>
              </a:defRPr>
            </a:lvl2pPr>
            <a:lvl3pPr>
              <a:defRPr sz="1800" b="0" i="0">
                <a:solidFill>
                  <a:srgbClr val="706F6F"/>
                </a:solidFill>
                <a:latin typeface="Nunito" charset="0"/>
                <a:ea typeface="Nunito" charset="0"/>
                <a:cs typeface="Nunito" charset="0"/>
              </a:defRPr>
            </a:lvl3pPr>
            <a:lvl4pPr>
              <a:defRPr sz="1800" b="0" i="0">
                <a:solidFill>
                  <a:srgbClr val="706F6F"/>
                </a:solidFill>
                <a:latin typeface="Nunito" charset="0"/>
                <a:ea typeface="Nunito" charset="0"/>
                <a:cs typeface="Nunito" charset="0"/>
              </a:defRPr>
            </a:lvl4pPr>
            <a:lvl5pPr>
              <a:defRPr sz="1800" b="0" i="0">
                <a:solidFill>
                  <a:srgbClr val="706F6F"/>
                </a:solidFill>
                <a:latin typeface="Nunito" charset="0"/>
                <a:ea typeface="Nunito" charset="0"/>
                <a:cs typeface="Nuni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a:t>Subtitle in sentence case</a:t>
            </a:r>
          </a:p>
        </p:txBody>
      </p:sp>
      <p:pic>
        <p:nvPicPr>
          <p:cNvPr id="7" name="Picture 6">
            <a:extLst>
              <a:ext uri="{FF2B5EF4-FFF2-40B4-BE49-F238E27FC236}">
                <a16:creationId xmlns:a16="http://schemas.microsoft.com/office/drawing/2014/main" id="{59EB79E1-E0B3-4A5C-9074-BDB4C02776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682" y="5669474"/>
            <a:ext cx="814352" cy="802510"/>
          </a:xfrm>
          <a:prstGeom prst="rect">
            <a:avLst/>
          </a:prstGeom>
        </p:spPr>
      </p:pic>
      <p:cxnSp>
        <p:nvCxnSpPr>
          <p:cNvPr id="10" name="Straight Connector 9">
            <a:extLst>
              <a:ext uri="{FF2B5EF4-FFF2-40B4-BE49-F238E27FC236}">
                <a16:creationId xmlns:a16="http://schemas.microsoft.com/office/drawing/2014/main" id="{589E896A-9D0B-4549-95FC-FFD7FDF13B29}"/>
              </a:ext>
            </a:extLst>
          </p:cNvPr>
          <p:cNvCxnSpPr/>
          <p:nvPr userDrawn="1"/>
        </p:nvCxnSpPr>
        <p:spPr>
          <a:xfrm>
            <a:off x="3062828" y="5855561"/>
            <a:ext cx="0" cy="584775"/>
          </a:xfrm>
          <a:prstGeom prst="line">
            <a:avLst/>
          </a:prstGeom>
          <a:ln w="28575">
            <a:solidFill>
              <a:srgbClr val="28979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90DBCF5-4381-8EEE-4E19-4A03BA7F95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5060"/>
          <a:stretch/>
        </p:blipFill>
        <p:spPr>
          <a:xfrm>
            <a:off x="320450" y="5828833"/>
            <a:ext cx="2575149" cy="65324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a:xfrm>
            <a:off x="609600" y="6356351"/>
            <a:ext cx="2844800" cy="365125"/>
          </a:xfrm>
        </p:spPr>
        <p:txBody>
          <a:bodyPr/>
          <a:lstStyle>
            <a:lvl1pPr fontAlgn="auto">
              <a:spcBef>
                <a:spcPts val="0"/>
              </a:spcBef>
              <a:spcAft>
                <a:spcPts val="0"/>
              </a:spcAft>
              <a:defRPr>
                <a:latin typeface="+mn-lt"/>
              </a:defRPr>
            </a:lvl1pPr>
          </a:lstStyle>
          <a:p>
            <a:pPr>
              <a:defRPr/>
            </a:pPr>
            <a:endParaRPr lang="en-GB" dirty="0"/>
          </a:p>
        </p:txBody>
      </p:sp>
      <p:sp>
        <p:nvSpPr>
          <p:cNvPr id="4" name="Footer Placeholder 4"/>
          <p:cNvSpPr>
            <a:spLocks noGrp="1"/>
          </p:cNvSpPr>
          <p:nvPr>
            <p:ph type="ftr" sz="quarter" idx="11"/>
          </p:nvPr>
        </p:nvSpPr>
        <p:spPr>
          <a:xfrm>
            <a:off x="4165600" y="6356351"/>
            <a:ext cx="3860800" cy="365125"/>
          </a:xfrm>
        </p:spPr>
        <p:txBody>
          <a:bodyPr/>
          <a:lstStyle>
            <a:lvl1pPr fontAlgn="auto">
              <a:spcBef>
                <a:spcPts val="0"/>
              </a:spcBef>
              <a:spcAft>
                <a:spcPts val="0"/>
              </a:spcAft>
              <a:defRPr>
                <a:latin typeface="+mn-lt"/>
              </a:defRPr>
            </a:lvl1pPr>
          </a:lstStyle>
          <a:p>
            <a:pPr>
              <a:defRPr/>
            </a:pPr>
            <a:endParaRPr lang="en-GB" dirty="0"/>
          </a:p>
        </p:txBody>
      </p:sp>
      <p:sp>
        <p:nvSpPr>
          <p:cNvPr id="5" name="Slide Number Placeholder 5"/>
          <p:cNvSpPr>
            <a:spLocks noGrp="1"/>
          </p:cNvSpPr>
          <p:nvPr>
            <p:ph type="sldNum" sz="quarter" idx="12"/>
          </p:nvPr>
        </p:nvSpPr>
        <p:spPr>
          <a:xfrm>
            <a:off x="8737600" y="6356351"/>
            <a:ext cx="2844800" cy="365125"/>
          </a:xfrm>
        </p:spPr>
        <p:txBody>
          <a:bodyPr/>
          <a:lstStyle>
            <a:lvl1pPr fontAlgn="auto">
              <a:spcBef>
                <a:spcPts val="0"/>
              </a:spcBef>
              <a:spcAft>
                <a:spcPts val="0"/>
              </a:spcAft>
              <a:defRPr>
                <a:latin typeface="+mn-lt"/>
              </a:defRPr>
            </a:lvl1pPr>
          </a:lstStyle>
          <a:p>
            <a:pPr>
              <a:defRPr/>
            </a:pPr>
            <a:fld id="{5283E364-788E-44C6-9750-0E0FDB93E1B4}" type="slidenum">
              <a:rPr lang="en-GB"/>
              <a:pPr>
                <a:defRPr/>
              </a:pPr>
              <a:t>‹#›</a:t>
            </a:fld>
            <a:endParaRPr lang="en-GB" dirty="0"/>
          </a:p>
        </p:txBody>
      </p:sp>
    </p:spTree>
    <p:extLst>
      <p:ext uri="{BB962C8B-B14F-4D97-AF65-F5344CB8AC3E}">
        <p14:creationId xmlns:p14="http://schemas.microsoft.com/office/powerpoint/2010/main" val="3230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_3">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6" name="Picture 5" descr="A close up of a logo&#10;&#10;Description generated with very high confidence">
            <a:extLst>
              <a:ext uri="{FF2B5EF4-FFF2-40B4-BE49-F238E27FC236}">
                <a16:creationId xmlns:a16="http://schemas.microsoft.com/office/drawing/2014/main" id="{FFD45917-32DC-4EDA-89E7-517AF0EEF8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CA6EF0D5-85AD-44EC-8810-C3A0EE6036C2}"/>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F9367EB-62A8-E241-8C21-C91B2E95D2D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29218564-1D32-B871-3042-6C18F08D1138}"/>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_4">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6" name="Picture 5" descr="A close up of a logo&#10;&#10;Description generated with very high confidence">
            <a:extLst>
              <a:ext uri="{FF2B5EF4-FFF2-40B4-BE49-F238E27FC236}">
                <a16:creationId xmlns:a16="http://schemas.microsoft.com/office/drawing/2014/main" id="{067BE6E1-6332-468F-B9A5-47271229CA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56169123-9FAC-4412-987B-5DA74ABAA08C}"/>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57D83D-E3DD-3AE8-8DD0-9236C68654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634D5394-41BE-6538-3F82-6C874E3576C4}"/>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_5">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6" name="Picture 5" descr="A close up of a logo&#10;&#10;Description generated with very high confidence">
            <a:extLst>
              <a:ext uri="{FF2B5EF4-FFF2-40B4-BE49-F238E27FC236}">
                <a16:creationId xmlns:a16="http://schemas.microsoft.com/office/drawing/2014/main" id="{DA3E58D7-ED45-4EA0-851F-27DD7A0D7C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891A3A88-0EF8-4BAC-A19A-D4BAA694CF93}"/>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FDB191-6DFA-46B3-80DF-2C10CD5E4A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8" name="TextBox 7">
            <a:extLst>
              <a:ext uri="{FF2B5EF4-FFF2-40B4-BE49-F238E27FC236}">
                <a16:creationId xmlns:a16="http://schemas.microsoft.com/office/drawing/2014/main" id="{F974C6DF-0CF8-E44D-057A-4E8B07115B1F}"/>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_7">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6" name="Picture 5" descr="A close up of a logo&#10;&#10;Description generated with very high confidence">
            <a:extLst>
              <a:ext uri="{FF2B5EF4-FFF2-40B4-BE49-F238E27FC236}">
                <a16:creationId xmlns:a16="http://schemas.microsoft.com/office/drawing/2014/main" id="{D9DC2EE0-0782-426F-B548-7AC3BC05B7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7" name="Straight Connector 6">
            <a:extLst>
              <a:ext uri="{FF2B5EF4-FFF2-40B4-BE49-F238E27FC236}">
                <a16:creationId xmlns:a16="http://schemas.microsoft.com/office/drawing/2014/main" id="{A4F55C69-63AE-4BDC-A088-0C9ECF117C72}"/>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85A02B-5AC8-D880-F2CB-F35095C807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E4E5B11C-3819-25CF-1A14-02618B2D8F0F}"/>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_8">
    <p:bg>
      <p:bgPr>
        <a:solidFill>
          <a:schemeClr val="tx1"/>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2" hasCustomPrompt="1"/>
          </p:nvPr>
        </p:nvSpPr>
        <p:spPr>
          <a:xfrm>
            <a:off x="-70306" y="-29033"/>
            <a:ext cx="12192000" cy="6858000"/>
          </a:xfrm>
          <a:prstGeom prst="rect">
            <a:avLst/>
          </a:prstGeom>
          <a:noFill/>
        </p:spPr>
        <p:txBody>
          <a:bodyPr/>
          <a:lstStyle>
            <a:lvl1pPr marL="0" indent="0">
              <a:buFontTx/>
              <a:buNone/>
              <a:defRPr baseline="0">
                <a:solidFill>
                  <a:schemeClr val="bg1"/>
                </a:solidFill>
              </a:defRPr>
            </a:lvl1pPr>
          </a:lstStyle>
          <a:p>
            <a:r>
              <a:rPr lang="en-US" dirty="0"/>
              <a:t>Place image here at 30% transparency</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7" name="Picture 6" descr="A close up of a logo&#10;&#10;Description generated with very high confidence">
            <a:extLst>
              <a:ext uri="{FF2B5EF4-FFF2-40B4-BE49-F238E27FC236}">
                <a16:creationId xmlns:a16="http://schemas.microsoft.com/office/drawing/2014/main" id="{B2130D11-1DB6-4BCC-B695-2A2DB64305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8" name="Straight Connector 7">
            <a:extLst>
              <a:ext uri="{FF2B5EF4-FFF2-40B4-BE49-F238E27FC236}">
                <a16:creationId xmlns:a16="http://schemas.microsoft.com/office/drawing/2014/main" id="{806C129E-EA7E-4B9D-A646-485FDAC5C5CB}"/>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BCBD28A-2ACF-B9EA-22A4-7579B64025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8F4CADB2-20A3-F8D8-4541-AAC98D4A0B12}"/>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_9">
    <p:bg>
      <p:bgPr>
        <a:solidFill>
          <a:schemeClr val="tx1"/>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2" hasCustomPrompt="1"/>
          </p:nvPr>
        </p:nvSpPr>
        <p:spPr>
          <a:xfrm>
            <a:off x="-70306" y="-29033"/>
            <a:ext cx="12192000" cy="6858000"/>
          </a:xfrm>
          <a:prstGeom prst="rect">
            <a:avLst/>
          </a:prstGeom>
          <a:noFill/>
        </p:spPr>
        <p:txBody>
          <a:bodyPr/>
          <a:lstStyle>
            <a:lvl1pPr marL="0" indent="0">
              <a:buFontTx/>
              <a:buNone/>
              <a:defRPr baseline="0">
                <a:solidFill>
                  <a:schemeClr val="bg1"/>
                </a:solidFill>
              </a:defRPr>
            </a:lvl1pPr>
          </a:lstStyle>
          <a:p>
            <a:r>
              <a:rPr lang="en-US" dirty="0"/>
              <a:t>Place image here at 30% transparency</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in sentence case</a:t>
            </a:r>
          </a:p>
          <a:p>
            <a:pPr lvl="0"/>
            <a:endParaRPr lang="en-US"/>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a:t>Subtitle in sentence case</a:t>
            </a:r>
          </a:p>
        </p:txBody>
      </p:sp>
      <p:pic>
        <p:nvPicPr>
          <p:cNvPr id="7" name="Picture 6" descr="A close up of a logo&#10;&#10;Description generated with very high confidence">
            <a:extLst>
              <a:ext uri="{FF2B5EF4-FFF2-40B4-BE49-F238E27FC236}">
                <a16:creationId xmlns:a16="http://schemas.microsoft.com/office/drawing/2014/main" id="{9BFC2A8B-B029-43CE-A67F-913CE1941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8" name="Straight Connector 7">
            <a:extLst>
              <a:ext uri="{FF2B5EF4-FFF2-40B4-BE49-F238E27FC236}">
                <a16:creationId xmlns:a16="http://schemas.microsoft.com/office/drawing/2014/main" id="{0A459450-AA15-4D0B-84C6-9F4AA8C7F68B}"/>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8206D2A-2141-96B3-8423-60AB4781A80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A5EF09A0-6C28-80D8-BC1D-84EAA800713F}"/>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Page_1">
    <p:bg>
      <p:bgPr>
        <a:solidFill>
          <a:srgbClr val="289791"/>
        </a:solidFill>
        <a:effectLst/>
      </p:bgPr>
    </p:bg>
    <p:spTree>
      <p:nvGrpSpPr>
        <p:cNvPr id="1" name=""/>
        <p:cNvGrpSpPr/>
        <p:nvPr/>
      </p:nvGrpSpPr>
      <p:grpSpPr>
        <a:xfrm>
          <a:off x="0" y="0"/>
          <a:ext cx="0" cy="0"/>
          <a:chOff x="0" y="0"/>
          <a:chExt cx="0" cy="0"/>
        </a:xfrm>
      </p:grpSpPr>
      <p:sp>
        <p:nvSpPr>
          <p:cNvPr id="8" name="TextBox 7"/>
          <p:cNvSpPr txBox="1"/>
          <p:nvPr userDrawn="1"/>
        </p:nvSpPr>
        <p:spPr>
          <a:xfrm>
            <a:off x="141720" y="250823"/>
            <a:ext cx="1924194" cy="3170099"/>
          </a:xfrm>
          <a:prstGeom prst="rect">
            <a:avLst/>
          </a:prstGeom>
          <a:noFill/>
        </p:spPr>
        <p:txBody>
          <a:bodyPr wrap="square" rtlCol="0">
            <a:spAutoFit/>
          </a:bodyPr>
          <a:lstStyle/>
          <a:p>
            <a:r>
              <a:rPr lang="en-US" sz="20000" b="1" dirty="0">
                <a:solidFill>
                  <a:schemeClr val="bg1"/>
                </a:solidFill>
                <a:latin typeface="Nunito" charset="0"/>
                <a:ea typeface="Nunito" charset="0"/>
                <a:cs typeface="Nunito" charset="0"/>
              </a:rPr>
              <a:t>“</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7" name="Text Placeholder 6"/>
          <p:cNvSpPr>
            <a:spLocks noGrp="1"/>
          </p:cNvSpPr>
          <p:nvPr>
            <p:ph type="body" sz="quarter" idx="10" hasCustomPrompt="1"/>
          </p:nvPr>
        </p:nvSpPr>
        <p:spPr>
          <a:xfrm>
            <a:off x="320450" y="1832120"/>
            <a:ext cx="11536587" cy="3576493"/>
          </a:xfrm>
          <a:prstGeom prst="rect">
            <a:avLst/>
          </a:prstGeom>
        </p:spPr>
        <p:txBody>
          <a:bodyPr/>
          <a:lstStyle>
            <a:lvl1pPr marL="0" indent="0">
              <a:buFontTx/>
              <a:buNone/>
              <a:defRPr sz="3000" b="1" i="0">
                <a:solidFill>
                  <a:schemeClr val="bg1"/>
                </a:solidFill>
                <a:latin typeface="Nunito" charset="0"/>
                <a:ea typeface="Nunito" charset="0"/>
                <a:cs typeface="Nunit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Nam, </a:t>
            </a:r>
            <a:r>
              <a:rPr lang="en-US" err="1"/>
              <a:t>es</a:t>
            </a:r>
            <a:r>
              <a:rPr lang="en-US"/>
              <a:t> </a:t>
            </a:r>
            <a:r>
              <a:rPr lang="en-US" err="1"/>
              <a:t>mos</a:t>
            </a:r>
            <a:r>
              <a:rPr lang="en-US"/>
              <a:t> sapid </a:t>
            </a:r>
            <a:r>
              <a:rPr lang="en-US" err="1"/>
              <a:t>eum</a:t>
            </a:r>
            <a:r>
              <a:rPr lang="en-US"/>
              <a:t> </a:t>
            </a:r>
            <a:r>
              <a:rPr lang="en-US" err="1"/>
              <a:t>quat</a:t>
            </a:r>
            <a:r>
              <a:rPr lang="en-US"/>
              <a:t> </a:t>
            </a:r>
            <a:r>
              <a:rPr lang="en-US" err="1"/>
              <a:t>iscil</a:t>
            </a:r>
            <a:r>
              <a:rPr lang="en-US"/>
              <a:t> </a:t>
            </a:r>
            <a:r>
              <a:rPr lang="en-US" err="1"/>
              <a:t>inime</a:t>
            </a:r>
            <a:r>
              <a:rPr lang="en-US"/>
              <a:t> </a:t>
            </a:r>
            <a:r>
              <a:rPr lang="en-US" err="1"/>
              <a:t>volupta</a:t>
            </a:r>
            <a:r>
              <a:rPr lang="en-US"/>
              <a:t> </a:t>
            </a:r>
            <a:r>
              <a:rPr lang="en-US" err="1"/>
              <a:t>expliquis</a:t>
            </a:r>
            <a:r>
              <a:rPr lang="en-US"/>
              <a:t> </a:t>
            </a:r>
            <a:r>
              <a:rPr lang="en-US" err="1"/>
              <a:t>audi</a:t>
            </a:r>
            <a:r>
              <a:rPr lang="en-US"/>
              <a:t> nus </a:t>
            </a:r>
            <a:r>
              <a:rPr lang="en-US" err="1"/>
              <a:t>aut</a:t>
            </a:r>
            <a:r>
              <a:rPr lang="en-US"/>
              <a:t> </a:t>
            </a:r>
            <a:r>
              <a:rPr lang="en-US" err="1"/>
              <a:t>optaquam</a:t>
            </a:r>
            <a:r>
              <a:rPr lang="en-US"/>
              <a:t> </a:t>
            </a:r>
            <a:r>
              <a:rPr lang="en-US" err="1"/>
              <a:t>aligent</a:t>
            </a:r>
            <a:r>
              <a:rPr lang="en-US"/>
              <a:t> </a:t>
            </a:r>
            <a:r>
              <a:rPr lang="en-US" err="1"/>
              <a:t>otatemquam</a:t>
            </a:r>
            <a:r>
              <a:rPr lang="en-US"/>
              <a:t> lab </a:t>
            </a:r>
            <a:r>
              <a:rPr lang="en-US" err="1"/>
              <a:t>im</a:t>
            </a:r>
            <a:r>
              <a:rPr lang="en-US"/>
              <a:t> </a:t>
            </a:r>
            <a:r>
              <a:rPr lang="en-US" err="1"/>
              <a:t>autem</a:t>
            </a:r>
            <a:r>
              <a:rPr lang="en-US"/>
              <a:t> </a:t>
            </a:r>
            <a:r>
              <a:rPr lang="en-US" err="1"/>
              <a:t>dolut</a:t>
            </a:r>
            <a:r>
              <a:rPr lang="en-US"/>
              <a:t> </a:t>
            </a:r>
            <a:r>
              <a:rPr lang="en-US" err="1"/>
              <a:t>hiciis</a:t>
            </a:r>
            <a:r>
              <a:rPr lang="en-US"/>
              <a:t> </a:t>
            </a:r>
            <a:r>
              <a:rPr lang="en-US" err="1"/>
              <a:t>quidebis</a:t>
            </a:r>
            <a:r>
              <a:rPr lang="en-US"/>
              <a:t> a </a:t>
            </a:r>
            <a:r>
              <a:rPr lang="en-US" err="1"/>
              <a:t>velendae</a:t>
            </a:r>
            <a:r>
              <a:rPr lang="en-US"/>
              <a:t>. </a:t>
            </a:r>
            <a:r>
              <a:rPr lang="en-US" err="1"/>
              <a:t>Temquas</a:t>
            </a:r>
            <a:r>
              <a:rPr lang="en-US"/>
              <a:t> </a:t>
            </a:r>
            <a:r>
              <a:rPr lang="en-US" err="1"/>
              <a:t>itatur</a:t>
            </a:r>
            <a:r>
              <a:rPr lang="en-US"/>
              <a:t>, </a:t>
            </a:r>
            <a:r>
              <a:rPr lang="en-US" err="1"/>
              <a:t>sus</a:t>
            </a:r>
            <a:r>
              <a:rPr lang="en-US"/>
              <a:t> </a:t>
            </a:r>
            <a:r>
              <a:rPr lang="en-US" err="1"/>
              <a:t>eost</a:t>
            </a:r>
            <a:r>
              <a:rPr lang="en-US"/>
              <a:t> </a:t>
            </a:r>
            <a:r>
              <a:rPr lang="en-US" err="1"/>
              <a:t>atquamusa</a:t>
            </a:r>
            <a:r>
              <a:rPr lang="en-US"/>
              <a:t> sum </a:t>
            </a:r>
            <a:r>
              <a:rPr lang="en-US" err="1"/>
              <a:t>quiandae</a:t>
            </a:r>
            <a:r>
              <a:rPr lang="en-US"/>
              <a:t> am, </a:t>
            </a:r>
            <a:r>
              <a:rPr lang="en-US" err="1"/>
              <a:t>eum</a:t>
            </a:r>
            <a:r>
              <a:rPr lang="en-US"/>
              <a:t> </a:t>
            </a:r>
            <a:r>
              <a:rPr lang="en-US" err="1"/>
              <a:t>volupta</a:t>
            </a:r>
            <a:r>
              <a:rPr lang="en-US"/>
              <a:t> </a:t>
            </a:r>
            <a:r>
              <a:rPr lang="en-US" err="1"/>
              <a:t>ecuptatquia</a:t>
            </a:r>
            <a:r>
              <a:rPr lang="en-US"/>
              <a:t> </a:t>
            </a:r>
            <a:r>
              <a:rPr lang="en-US" err="1"/>
              <a:t>quat</a:t>
            </a:r>
            <a:r>
              <a:rPr lang="en-US"/>
              <a:t>. </a:t>
            </a:r>
            <a:r>
              <a:rPr lang="en-US" err="1"/>
              <a:t>Sed</a:t>
            </a:r>
            <a:r>
              <a:rPr lang="en-US"/>
              <a:t> </a:t>
            </a:r>
            <a:r>
              <a:rPr lang="en-US" err="1"/>
              <a:t>eosa</a:t>
            </a:r>
            <a:r>
              <a:rPr lang="en-US"/>
              <a:t> </a:t>
            </a:r>
            <a:r>
              <a:rPr lang="en-US" err="1"/>
              <a:t>dolorum</a:t>
            </a:r>
            <a:r>
              <a:rPr lang="en-US"/>
              <a:t> </a:t>
            </a:r>
            <a:r>
              <a:rPr lang="en-US" err="1"/>
              <a:t>quaeriam</a:t>
            </a:r>
            <a:r>
              <a:rPr lang="en-US"/>
              <a:t>, sin </a:t>
            </a:r>
            <a:r>
              <a:rPr lang="en-US" err="1"/>
              <a:t>nobitat</a:t>
            </a:r>
            <a:r>
              <a:rPr lang="en-US"/>
              <a:t>.”</a:t>
            </a:r>
          </a:p>
          <a:p>
            <a:pPr lvl="0"/>
            <a:endParaRPr lang="en-US"/>
          </a:p>
          <a:p>
            <a:pPr lvl="0"/>
            <a:r>
              <a:rPr lang="en-US" err="1"/>
              <a:t>Eosa</a:t>
            </a:r>
            <a:r>
              <a:rPr lang="en-US"/>
              <a:t> </a:t>
            </a:r>
            <a:r>
              <a:rPr lang="en-US" err="1"/>
              <a:t>Dolorum</a:t>
            </a:r>
            <a:r>
              <a:rPr lang="en-US"/>
              <a:t> (2017)</a:t>
            </a:r>
          </a:p>
        </p:txBody>
      </p:sp>
      <p:pic>
        <p:nvPicPr>
          <p:cNvPr id="6" name="Picture 5" descr="A close up of a logo&#10;&#10;Description generated with very high confidence">
            <a:extLst>
              <a:ext uri="{FF2B5EF4-FFF2-40B4-BE49-F238E27FC236}">
                <a16:creationId xmlns:a16="http://schemas.microsoft.com/office/drawing/2014/main" id="{BA1463F5-4301-4A55-971F-05AF55E87D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6537" y="5747795"/>
            <a:ext cx="740608" cy="728552"/>
          </a:xfrm>
          <a:prstGeom prst="rect">
            <a:avLst/>
          </a:prstGeom>
        </p:spPr>
      </p:pic>
      <p:cxnSp>
        <p:nvCxnSpPr>
          <p:cNvPr id="9" name="Straight Connector 8">
            <a:extLst>
              <a:ext uri="{FF2B5EF4-FFF2-40B4-BE49-F238E27FC236}">
                <a16:creationId xmlns:a16="http://schemas.microsoft.com/office/drawing/2014/main" id="{DD8FAED6-A5D4-481B-921B-C855A13CE920}"/>
              </a:ext>
            </a:extLst>
          </p:cNvPr>
          <p:cNvCxnSpPr>
            <a:cxnSpLocks/>
          </p:cNvCxnSpPr>
          <p:nvPr userDrawn="1"/>
        </p:nvCxnSpPr>
        <p:spPr>
          <a:xfrm>
            <a:off x="3048000" y="5816045"/>
            <a:ext cx="0" cy="5709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B98B611-24A9-7CD4-1AC7-F08EAECC69F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25662"/>
          <a:stretch/>
        </p:blipFill>
        <p:spPr>
          <a:xfrm>
            <a:off x="320450" y="5697142"/>
            <a:ext cx="2575149" cy="648000"/>
          </a:xfrm>
          <a:prstGeom prst="rect">
            <a:avLst/>
          </a:prstGeom>
        </p:spPr>
      </p:pic>
      <p:sp>
        <p:nvSpPr>
          <p:cNvPr id="5" name="TextBox 4">
            <a:extLst>
              <a:ext uri="{FF2B5EF4-FFF2-40B4-BE49-F238E27FC236}">
                <a16:creationId xmlns:a16="http://schemas.microsoft.com/office/drawing/2014/main" id="{E9E62FCF-257E-A1FF-6A94-28EF57D8C85C}"/>
              </a:ext>
            </a:extLst>
          </p:cNvPr>
          <p:cNvSpPr txBox="1"/>
          <p:nvPr userDrawn="1"/>
        </p:nvSpPr>
        <p:spPr>
          <a:xfrm>
            <a:off x="243840" y="6331830"/>
            <a:ext cx="3022598" cy="261610"/>
          </a:xfrm>
          <a:prstGeom prst="rect">
            <a:avLst/>
          </a:prstGeom>
          <a:noFill/>
        </p:spPr>
        <p:txBody>
          <a:bodyPr wrap="square" rtlCol="0">
            <a:spAutoFit/>
          </a:bodyPr>
          <a:lstStyle/>
          <a:p>
            <a:r>
              <a:rPr lang="en-CA" sz="1050" dirty="0">
                <a:solidFill>
                  <a:schemeClr val="bg1"/>
                </a:solidFill>
                <a:latin typeface="Nunito" panose="00000500000000000000" pitchFamily="2" charset="0"/>
              </a:rPr>
              <a:t>Taking action for universal health coverage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443941"/>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4" r:id="rId3"/>
    <p:sldLayoutId id="2147483665" r:id="rId4"/>
    <p:sldLayoutId id="2147483666" r:id="rId5"/>
    <p:sldLayoutId id="2147483667" r:id="rId6"/>
    <p:sldLayoutId id="2147483671" r:id="rId7"/>
    <p:sldLayoutId id="2147483670" r:id="rId8"/>
    <p:sldLayoutId id="2147483656" r:id="rId9"/>
    <p:sldLayoutId id="2147483662" r:id="rId10"/>
    <p:sldLayoutId id="2147483659" r:id="rId11"/>
    <p:sldLayoutId id="2147483658" r:id="rId12"/>
    <p:sldLayoutId id="2147483660" r:id="rId13"/>
    <p:sldLayoutId id="2147483661" r:id="rId14"/>
    <p:sldLayoutId id="2147483668" r:id="rId15"/>
    <p:sldLayoutId id="2147483669" r:id="rId16"/>
    <p:sldLayoutId id="2147483672" r:id="rId17"/>
    <p:sldLayoutId id="2147483673" r:id="rId18"/>
    <p:sldLayoutId id="2147483674" r:id="rId19"/>
    <p:sldLayoutId id="2147483675" r:id="rId20"/>
    <p:sldLayoutId id="2147483676" r:id="rId21"/>
    <p:sldLayoutId id="214748368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orient="horz" pos="459" userDrawn="1">
          <p15:clr>
            <a:srgbClr val="F26B43"/>
          </p15:clr>
        </p15:guide>
        <p15:guide id="3" orient="horz" pos="686" userDrawn="1">
          <p15:clr>
            <a:srgbClr val="F26B43"/>
          </p15:clr>
        </p15:guide>
        <p15:guide id="4" orient="horz" pos="913" userDrawn="1">
          <p15:clr>
            <a:srgbClr val="F26B43"/>
          </p15:clr>
        </p15:guide>
        <p15:guide id="5" orient="horz" pos="1139" userDrawn="1">
          <p15:clr>
            <a:srgbClr val="F26B43"/>
          </p15:clr>
        </p15:guide>
        <p15:guide id="6" orient="horz" pos="1366" userDrawn="1">
          <p15:clr>
            <a:srgbClr val="F26B43"/>
          </p15:clr>
        </p15:guide>
        <p15:guide id="7" orient="horz" pos="1593" userDrawn="1">
          <p15:clr>
            <a:srgbClr val="F26B43"/>
          </p15:clr>
        </p15:guide>
        <p15:guide id="8" orient="horz" pos="1820" userDrawn="1">
          <p15:clr>
            <a:srgbClr val="F26B43"/>
          </p15:clr>
        </p15:guide>
        <p15:guide id="9" orient="horz" pos="2047" userDrawn="1">
          <p15:clr>
            <a:srgbClr val="F26B43"/>
          </p15:clr>
        </p15:guide>
        <p15:guide id="10" orient="horz" pos="2273" userDrawn="1">
          <p15:clr>
            <a:srgbClr val="F26B43"/>
          </p15:clr>
        </p15:guide>
        <p15:guide id="11" orient="horz" pos="2500" userDrawn="1">
          <p15:clr>
            <a:srgbClr val="F26B43"/>
          </p15:clr>
        </p15:guide>
        <p15:guide id="12" orient="horz" pos="2727" userDrawn="1">
          <p15:clr>
            <a:srgbClr val="F26B43"/>
          </p15:clr>
        </p15:guide>
        <p15:guide id="13" orient="horz" pos="2954" userDrawn="1">
          <p15:clr>
            <a:srgbClr val="F26B43"/>
          </p15:clr>
        </p15:guide>
        <p15:guide id="14" orient="horz" pos="3181" userDrawn="1">
          <p15:clr>
            <a:srgbClr val="F26B43"/>
          </p15:clr>
        </p15:guide>
        <p15:guide id="15" orient="horz" pos="3407" userDrawn="1">
          <p15:clr>
            <a:srgbClr val="F26B43"/>
          </p15:clr>
        </p15:guide>
        <p15:guide id="16" orient="horz" pos="3634" userDrawn="1">
          <p15:clr>
            <a:srgbClr val="F26B43"/>
          </p15:clr>
        </p15:guide>
        <p15:guide id="17" orient="horz" pos="3861" userDrawn="1">
          <p15:clr>
            <a:srgbClr val="F26B43"/>
          </p15:clr>
        </p15:guide>
        <p15:guide id="18" orient="horz" pos="4088" userDrawn="1">
          <p15:clr>
            <a:srgbClr val="F26B43"/>
          </p15:clr>
        </p15:guide>
        <p15:guide id="19" orient="horz" pos="4320" userDrawn="1">
          <p15:clr>
            <a:srgbClr val="F26B43"/>
          </p15:clr>
        </p15:guide>
        <p15:guide id="20" orient="horz" pos="5" userDrawn="1">
          <p15:clr>
            <a:srgbClr val="F26B43"/>
          </p15:clr>
        </p15:guide>
        <p15:guide id="21" userDrawn="1">
          <p15:clr>
            <a:srgbClr val="F26B43"/>
          </p15:clr>
        </p15:guide>
        <p15:guide id="22" pos="211" userDrawn="1">
          <p15:clr>
            <a:srgbClr val="F26B43"/>
          </p15:clr>
        </p15:guide>
        <p15:guide id="23" pos="438" userDrawn="1">
          <p15:clr>
            <a:srgbClr val="F26B43"/>
          </p15:clr>
        </p15:guide>
        <p15:guide id="24" pos="665" userDrawn="1">
          <p15:clr>
            <a:srgbClr val="F26B43"/>
          </p15:clr>
        </p15:guide>
        <p15:guide id="25" pos="892" userDrawn="1">
          <p15:clr>
            <a:srgbClr val="F26B43"/>
          </p15:clr>
        </p15:guide>
        <p15:guide id="26" pos="1118" userDrawn="1">
          <p15:clr>
            <a:srgbClr val="F26B43"/>
          </p15:clr>
        </p15:guide>
        <p15:guide id="27" pos="1345" userDrawn="1">
          <p15:clr>
            <a:srgbClr val="F26B43"/>
          </p15:clr>
        </p15:guide>
        <p15:guide id="28" pos="1572" userDrawn="1">
          <p15:clr>
            <a:srgbClr val="F26B43"/>
          </p15:clr>
        </p15:guide>
        <p15:guide id="29" pos="1799" userDrawn="1">
          <p15:clr>
            <a:srgbClr val="F26B43"/>
          </p15:clr>
        </p15:guide>
        <p15:guide id="30" pos="2026" userDrawn="1">
          <p15:clr>
            <a:srgbClr val="F26B43"/>
          </p15:clr>
        </p15:guide>
        <p15:guide id="31" pos="2252" userDrawn="1">
          <p15:clr>
            <a:srgbClr val="F26B43"/>
          </p15:clr>
        </p15:guide>
        <p15:guide id="32" pos="2479" userDrawn="1">
          <p15:clr>
            <a:srgbClr val="F26B43"/>
          </p15:clr>
        </p15:guide>
        <p15:guide id="33" pos="2706" userDrawn="1">
          <p15:clr>
            <a:srgbClr val="F26B43"/>
          </p15:clr>
        </p15:guide>
        <p15:guide id="34" pos="2933" userDrawn="1">
          <p15:clr>
            <a:srgbClr val="F26B43"/>
          </p15:clr>
        </p15:guide>
        <p15:guide id="35" pos="3160" userDrawn="1">
          <p15:clr>
            <a:srgbClr val="F26B43"/>
          </p15:clr>
        </p15:guide>
        <p15:guide id="36" pos="3386" userDrawn="1">
          <p15:clr>
            <a:srgbClr val="F26B43"/>
          </p15:clr>
        </p15:guide>
        <p15:guide id="37" pos="3613" userDrawn="1">
          <p15:clr>
            <a:srgbClr val="F26B43"/>
          </p15:clr>
        </p15:guide>
        <p15:guide id="38" pos="3840" userDrawn="1">
          <p15:clr>
            <a:srgbClr val="F26B43"/>
          </p15:clr>
        </p15:guide>
        <p15:guide id="39" pos="4067" userDrawn="1">
          <p15:clr>
            <a:srgbClr val="F26B43"/>
          </p15:clr>
        </p15:guide>
        <p15:guide id="40" pos="4294" userDrawn="1">
          <p15:clr>
            <a:srgbClr val="F26B43"/>
          </p15:clr>
        </p15:guide>
        <p15:guide id="41" pos="4520" userDrawn="1">
          <p15:clr>
            <a:srgbClr val="F26B43"/>
          </p15:clr>
        </p15:guide>
        <p15:guide id="42" pos="4747" userDrawn="1">
          <p15:clr>
            <a:srgbClr val="F26B43"/>
          </p15:clr>
        </p15:guide>
        <p15:guide id="43" pos="4974" userDrawn="1">
          <p15:clr>
            <a:srgbClr val="F26B43"/>
          </p15:clr>
        </p15:guide>
        <p15:guide id="44" pos="5201" userDrawn="1">
          <p15:clr>
            <a:srgbClr val="F26B43"/>
          </p15:clr>
        </p15:guide>
        <p15:guide id="45" pos="5428" userDrawn="1">
          <p15:clr>
            <a:srgbClr val="F26B43"/>
          </p15:clr>
        </p15:guide>
        <p15:guide id="46" pos="5654" userDrawn="1">
          <p15:clr>
            <a:srgbClr val="F26B43"/>
          </p15:clr>
        </p15:guide>
        <p15:guide id="47" pos="5881" userDrawn="1">
          <p15:clr>
            <a:srgbClr val="F26B43"/>
          </p15:clr>
        </p15:guide>
        <p15:guide id="48" pos="6108" userDrawn="1">
          <p15:clr>
            <a:srgbClr val="F26B43"/>
          </p15:clr>
        </p15:guide>
        <p15:guide id="49" pos="6335" userDrawn="1">
          <p15:clr>
            <a:srgbClr val="F26B43"/>
          </p15:clr>
        </p15:guide>
        <p15:guide id="50" pos="6562" userDrawn="1">
          <p15:clr>
            <a:srgbClr val="F26B43"/>
          </p15:clr>
        </p15:guide>
        <p15:guide id="51" pos="6788" userDrawn="1">
          <p15:clr>
            <a:srgbClr val="F26B43"/>
          </p15:clr>
        </p15:guide>
        <p15:guide id="52" pos="7015" userDrawn="1">
          <p15:clr>
            <a:srgbClr val="F26B43"/>
          </p15:clr>
        </p15:guide>
        <p15:guide id="53" pos="7242" userDrawn="1">
          <p15:clr>
            <a:srgbClr val="F26B43"/>
          </p15:clr>
        </p15:guide>
        <p15:guide id="54" pos="7469" userDrawn="1">
          <p15:clr>
            <a:srgbClr val="F26B43"/>
          </p15:clr>
        </p15:guide>
        <p15:guide id="55"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ZV5bVnc_O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www.uhc2030.org/un-hlm-2023/action-agend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www.uhc2030.org/un-hlm-2023/un-hlm-faq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hyperlink" Target="https://www.uhc2030.org/un-hlm-2023/"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UHC2030.org" TargetMode="External"/><Relationship Id="rId2" Type="http://schemas.openxmlformats.org/officeDocument/2006/relationships/hyperlink" Target="https://confirmsubscription.com/h/d/BAB5761138FACE4A" TargetMode="External"/><Relationship Id="rId1" Type="http://schemas.openxmlformats.org/officeDocument/2006/relationships/slideLayout" Target="../slideLayouts/slideLayout1.xml"/><Relationship Id="rId4" Type="http://schemas.openxmlformats.org/officeDocument/2006/relationships/hyperlink" Target="http://www.uhc2030.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65D76-DADE-430D-8628-8FA0C8BC8C0E}"/>
              </a:ext>
            </a:extLst>
          </p:cNvPr>
          <p:cNvSpPr>
            <a:spLocks noGrp="1"/>
          </p:cNvSpPr>
          <p:nvPr>
            <p:ph type="body" sz="quarter" idx="10"/>
          </p:nvPr>
        </p:nvSpPr>
        <p:spPr>
          <a:xfrm>
            <a:off x="334963" y="1366983"/>
            <a:ext cx="11522074" cy="3004050"/>
          </a:xfrm>
        </p:spPr>
        <p:txBody>
          <a:bodyPr/>
          <a:lstStyle/>
          <a:p>
            <a:r>
              <a:rPr lang="ru-RU" sz="4000" dirty="0"/>
              <a:t>Этапы подготовки к совещанию высокого уровня ООН по вопросу о всеобщем охвате услугами здравоохранения</a:t>
            </a:r>
            <a:br>
              <a:rPr lang="ru-RU" sz="4000" dirty="0"/>
            </a:br>
            <a:r>
              <a:rPr lang="ru-RU" sz="4000" dirty="0"/>
              <a:t>(СВУ ВОУЗ)</a:t>
            </a:r>
          </a:p>
          <a:p>
            <a:r>
              <a:rPr lang="ru-RU" sz="2000" dirty="0">
                <a:latin typeface="Arial" panose="020B0604020202020204" pitchFamily="34" charset="0"/>
              </a:rPr>
              <a:t>Виртуальная информационная сессия по программе действий по обеспечению ВОУЗ</a:t>
            </a:r>
          </a:p>
          <a:p>
            <a:r>
              <a:rPr lang="ru-RU" sz="2000" b="0" i="0" u="none" strike="noStrike" baseline="0" dirty="0">
                <a:latin typeface="Arial" panose="020B0604020202020204" pitchFamily="34" charset="0"/>
              </a:rPr>
              <a:t> </a:t>
            </a:r>
            <a:r>
              <a:rPr lang="ru-RU" sz="2000" b="1" i="0" u="none" strike="noStrike" baseline="0" dirty="0">
                <a:latin typeface="Arial" panose="020B0604020202020204" pitchFamily="34" charset="0"/>
              </a:rPr>
              <a:t>Понедельник, 16 января 2023 г.</a:t>
            </a:r>
          </a:p>
          <a:p>
            <a:endParaRPr lang="en-US" sz="2000" dirty="0">
              <a:latin typeface="Arial" panose="020B0604020202020204" pitchFamily="34" charset="0"/>
            </a:endParaRPr>
          </a:p>
          <a:p>
            <a:r>
              <a:rPr lang="ru-RU" sz="2400" b="1" i="0" u="none" strike="noStrike" baseline="0" dirty="0">
                <a:latin typeface="Arial" panose="020B0604020202020204" pitchFamily="34" charset="0"/>
              </a:rPr>
              <a:t>Летиция Бозио</a:t>
            </a:r>
          </a:p>
          <a:p>
            <a:r>
              <a:rPr lang="ru-RU" sz="1800" b="1" i="0" u="none" strike="noStrike" baseline="0" dirty="0">
                <a:latin typeface="Arial" panose="020B0604020202020204" pitchFamily="34" charset="0"/>
              </a:rPr>
              <a:t>Руководитель программ в сфере политики, разъяснительной работы и партнерств</a:t>
            </a:r>
          </a:p>
          <a:p>
            <a:r>
              <a:rPr lang="ru-RU" sz="1800" b="1" i="0" u="none" strike="noStrike" baseline="0" dirty="0">
                <a:latin typeface="Arial" panose="020B0604020202020204" pitchFamily="34" charset="0"/>
              </a:rPr>
              <a:t>Основная группа ВОУЗ-2030 </a:t>
            </a:r>
          </a:p>
        </p:txBody>
      </p:sp>
    </p:spTree>
    <p:extLst>
      <p:ext uri="{BB962C8B-B14F-4D97-AF65-F5344CB8AC3E}">
        <p14:creationId xmlns:p14="http://schemas.microsoft.com/office/powerpoint/2010/main" val="65450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52279-30DC-42E4-8511-EDDF3417E09C}"/>
              </a:ext>
            </a:extLst>
          </p:cNvPr>
          <p:cNvSpPr>
            <a:spLocks noGrp="1"/>
          </p:cNvSpPr>
          <p:nvPr>
            <p:ph type="body" sz="quarter" idx="11"/>
          </p:nvPr>
        </p:nvSpPr>
        <p:spPr>
          <a:xfrm>
            <a:off x="236826" y="195988"/>
            <a:ext cx="11606357" cy="522931"/>
          </a:xfrm>
        </p:spPr>
        <p:txBody>
          <a:bodyPr/>
          <a:lstStyle/>
          <a:p>
            <a:r>
              <a:rPr lang="ru-RU" dirty="0"/>
              <a:t>Общие тенденции</a:t>
            </a:r>
          </a:p>
        </p:txBody>
      </p:sp>
      <p:sp>
        <p:nvSpPr>
          <p:cNvPr id="4" name="Text Placeholder 3">
            <a:extLst>
              <a:ext uri="{FF2B5EF4-FFF2-40B4-BE49-F238E27FC236}">
                <a16:creationId xmlns:a16="http://schemas.microsoft.com/office/drawing/2014/main" id="{FBBE0F8F-F88F-4C41-81C7-D371336C0B8F}"/>
              </a:ext>
            </a:extLst>
          </p:cNvPr>
          <p:cNvSpPr>
            <a:spLocks noGrp="1"/>
          </p:cNvSpPr>
          <p:nvPr>
            <p:ph type="body" sz="quarter" idx="13"/>
          </p:nvPr>
        </p:nvSpPr>
        <p:spPr>
          <a:xfrm>
            <a:off x="222972" y="718920"/>
            <a:ext cx="11620211" cy="573810"/>
          </a:xfrm>
        </p:spPr>
        <p:txBody>
          <a:bodyPr/>
          <a:lstStyle/>
          <a:p>
            <a:r>
              <a:rPr lang="ru-RU" dirty="0"/>
              <a:t>Распределение обязательств во времени </a:t>
            </a:r>
          </a:p>
        </p:txBody>
      </p:sp>
      <p:sp>
        <p:nvSpPr>
          <p:cNvPr id="6" name="Text Placeholder 1">
            <a:extLst>
              <a:ext uri="{FF2B5EF4-FFF2-40B4-BE49-F238E27FC236}">
                <a16:creationId xmlns:a16="http://schemas.microsoft.com/office/drawing/2014/main" id="{938A1028-E509-41C1-9357-0FC8F94F94A7}"/>
              </a:ext>
            </a:extLst>
          </p:cNvPr>
          <p:cNvSpPr txBox="1">
            <a:spLocks/>
          </p:cNvSpPr>
          <p:nvPr/>
        </p:nvSpPr>
        <p:spPr>
          <a:xfrm>
            <a:off x="3857625" y="6147770"/>
            <a:ext cx="7985558"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ru-RU" sz="1000" dirty="0">
                <a:solidFill>
                  <a:srgbClr val="223E4C"/>
                </a:solidFill>
              </a:rPr>
              <a:t>Рисунок 2.   Количество обязательств в разбивке по годам. Источник: Обзор хода выполнения обязательств по обеспечению ВОУЗ 2021, 2022 гг. (обзор политики в 139 странах)</a:t>
            </a:r>
          </a:p>
        </p:txBody>
      </p:sp>
      <p:pic>
        <p:nvPicPr>
          <p:cNvPr id="10" name="image25.png">
            <a:extLst>
              <a:ext uri="{FF2B5EF4-FFF2-40B4-BE49-F238E27FC236}">
                <a16:creationId xmlns:a16="http://schemas.microsoft.com/office/drawing/2014/main" id="{817050D3-1A60-4528-B949-AC09C3CB9D7B}"/>
              </a:ext>
            </a:extLst>
          </p:cNvPr>
          <p:cNvPicPr/>
          <p:nvPr/>
        </p:nvPicPr>
        <p:blipFill rotWithShape="1">
          <a:blip r:embed="rId3"/>
          <a:srcRect t="4921" r="11896" b="50992"/>
          <a:stretch/>
        </p:blipFill>
        <p:spPr>
          <a:xfrm>
            <a:off x="150761" y="1116018"/>
            <a:ext cx="11163486" cy="3425635"/>
          </a:xfrm>
          <a:prstGeom prst="rect">
            <a:avLst/>
          </a:prstGeom>
          <a:ln/>
        </p:spPr>
      </p:pic>
      <p:pic>
        <p:nvPicPr>
          <p:cNvPr id="7" name="image25.png">
            <a:extLst>
              <a:ext uri="{FF2B5EF4-FFF2-40B4-BE49-F238E27FC236}">
                <a16:creationId xmlns:a16="http://schemas.microsoft.com/office/drawing/2014/main" id="{AF730803-E64D-4AAF-BAB4-37B542997906}"/>
              </a:ext>
            </a:extLst>
          </p:cNvPr>
          <p:cNvPicPr/>
          <p:nvPr/>
        </p:nvPicPr>
        <p:blipFill rotWithShape="1">
          <a:blip r:embed="rId3"/>
          <a:srcRect l="88799" t="21816" b="66856"/>
          <a:stretch/>
        </p:blipFill>
        <p:spPr>
          <a:xfrm>
            <a:off x="9470572" y="4668076"/>
            <a:ext cx="2043700" cy="1073906"/>
          </a:xfrm>
          <a:prstGeom prst="rect">
            <a:avLst/>
          </a:prstGeom>
          <a:ln/>
        </p:spPr>
      </p:pic>
      <p:sp>
        <p:nvSpPr>
          <p:cNvPr id="8" name="TextBox 7">
            <a:extLst>
              <a:ext uri="{FF2B5EF4-FFF2-40B4-BE49-F238E27FC236}">
                <a16:creationId xmlns:a16="http://schemas.microsoft.com/office/drawing/2014/main" id="{61B8519B-2E64-4539-8644-7558C61ED948}"/>
              </a:ext>
            </a:extLst>
          </p:cNvPr>
          <p:cNvSpPr txBox="1"/>
          <p:nvPr/>
        </p:nvSpPr>
        <p:spPr>
          <a:xfrm>
            <a:off x="419100" y="4541653"/>
            <a:ext cx="9214076" cy="1200329"/>
          </a:xfrm>
          <a:prstGeom prst="rect">
            <a:avLst/>
          </a:prstGeom>
          <a:noFill/>
        </p:spPr>
        <p:txBody>
          <a:bodyPr wrap="square">
            <a:spAutoFit/>
          </a:bodyPr>
          <a:lstStyle/>
          <a:p>
            <a:pPr marL="342900" indent="-342900">
              <a:buClr>
                <a:srgbClr val="30B08C"/>
              </a:buClr>
              <a:buFont typeface="Arial" panose="020B0604020202020204" pitchFamily="34" charset="0"/>
              <a:buChar char="•"/>
            </a:pPr>
            <a:r>
              <a:rPr lang="ru-RU" dirty="0">
                <a:solidFill>
                  <a:srgbClr val="706F6F"/>
                </a:solidFill>
              </a:rPr>
              <a:t>В большинстве случаев обязательства по обеспечению ВОУЗ находились на этапе институциональной реформы, за которым следовал этап планирования осуществления, и эта тенденция прослеживается по всем направлениям деятельности по обеспечению ВОУЗ.</a:t>
            </a:r>
          </a:p>
        </p:txBody>
      </p:sp>
    </p:spTree>
    <p:extLst>
      <p:ext uri="{BB962C8B-B14F-4D97-AF65-F5344CB8AC3E}">
        <p14:creationId xmlns:p14="http://schemas.microsoft.com/office/powerpoint/2010/main" val="7409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36717-C2C1-4FF7-8535-13E47C1CFC2F}"/>
              </a:ext>
            </a:extLst>
          </p:cNvPr>
          <p:cNvSpPr>
            <a:spLocks noGrp="1"/>
          </p:cNvSpPr>
          <p:nvPr>
            <p:ph type="body" sz="quarter" idx="11"/>
          </p:nvPr>
        </p:nvSpPr>
        <p:spPr>
          <a:xfrm>
            <a:off x="292821" y="234977"/>
            <a:ext cx="11606357" cy="522931"/>
          </a:xfrm>
        </p:spPr>
        <p:txBody>
          <a:bodyPr/>
          <a:lstStyle/>
          <a:p>
            <a:r>
              <a:rPr lang="ru-RU" dirty="0"/>
              <a:t>Общие тенденции</a:t>
            </a:r>
          </a:p>
        </p:txBody>
      </p:sp>
      <p:sp>
        <p:nvSpPr>
          <p:cNvPr id="8" name="TextBox 7">
            <a:extLst>
              <a:ext uri="{FF2B5EF4-FFF2-40B4-BE49-F238E27FC236}">
                <a16:creationId xmlns:a16="http://schemas.microsoft.com/office/drawing/2014/main" id="{9943C1F1-DDCC-41D1-8EDA-5E347DFD2038}"/>
              </a:ext>
            </a:extLst>
          </p:cNvPr>
          <p:cNvSpPr txBox="1"/>
          <p:nvPr/>
        </p:nvSpPr>
        <p:spPr>
          <a:xfrm>
            <a:off x="3771900" y="6334267"/>
            <a:ext cx="8127277" cy="400110"/>
          </a:xfrm>
          <a:prstGeom prst="rect">
            <a:avLst/>
          </a:prstGeom>
          <a:noFill/>
        </p:spPr>
        <p:txBody>
          <a:bodyPr wrap="square" rtlCol="0">
            <a:spAutoFit/>
          </a:bodyPr>
          <a:lstStyle/>
          <a:p>
            <a:pPr fontAlgn="base"/>
            <a:r>
              <a:rPr lang="ru-RU" sz="1000" dirty="0">
                <a:solidFill>
                  <a:srgbClr val="223E4C"/>
                </a:solidFill>
                <a:latin typeface="Nunito Sans" pitchFamily="2" charset="0"/>
              </a:rPr>
              <a:t>Рисунок 3. Распределение обязательств, относящихся к любому из трех компонентов ВОУЗ. Источник: Обзор хода выполнения обязательств по обеспечению ВОУЗ 2021, 2022 гг. (обзор программных документов в 139 странах)</a:t>
            </a:r>
          </a:p>
        </p:txBody>
      </p:sp>
      <p:pic>
        <p:nvPicPr>
          <p:cNvPr id="25" name="image11.png">
            <a:extLst>
              <a:ext uri="{FF2B5EF4-FFF2-40B4-BE49-F238E27FC236}">
                <a16:creationId xmlns:a16="http://schemas.microsoft.com/office/drawing/2014/main" id="{EDDB558C-B78A-4FC6-9966-63A8CD241C8F}"/>
              </a:ext>
            </a:extLst>
          </p:cNvPr>
          <p:cNvPicPr/>
          <p:nvPr/>
        </p:nvPicPr>
        <p:blipFill rotWithShape="1">
          <a:blip r:embed="rId3"/>
          <a:srcRect l="1162" t="8817"/>
          <a:stretch/>
        </p:blipFill>
        <p:spPr>
          <a:xfrm>
            <a:off x="5533901" y="1770725"/>
            <a:ext cx="6658099" cy="4275896"/>
          </a:xfrm>
          <a:prstGeom prst="rect">
            <a:avLst/>
          </a:prstGeom>
          <a:ln/>
        </p:spPr>
      </p:pic>
      <p:sp>
        <p:nvSpPr>
          <p:cNvPr id="2" name="TextBox 1">
            <a:extLst>
              <a:ext uri="{FF2B5EF4-FFF2-40B4-BE49-F238E27FC236}">
                <a16:creationId xmlns:a16="http://schemas.microsoft.com/office/drawing/2014/main" id="{06D7A420-CA2D-44FF-96A7-866BCDCBAB71}"/>
              </a:ext>
            </a:extLst>
          </p:cNvPr>
          <p:cNvSpPr txBox="1"/>
          <p:nvPr/>
        </p:nvSpPr>
        <p:spPr>
          <a:xfrm>
            <a:off x="292821" y="772197"/>
            <a:ext cx="11243807" cy="461665"/>
          </a:xfrm>
          <a:prstGeom prst="rect">
            <a:avLst/>
          </a:prstGeom>
          <a:noFill/>
        </p:spPr>
        <p:txBody>
          <a:bodyPr wrap="square" rtlCol="0">
            <a:spAutoFit/>
          </a:bodyPr>
          <a:lstStyle/>
          <a:p>
            <a:r>
              <a:rPr lang="ru-RU" sz="2400" dirty="0">
                <a:solidFill>
                  <a:srgbClr val="289791"/>
                </a:solidFill>
                <a:latin typeface="Nunito" pitchFamily="2" charset="0"/>
              </a:rPr>
              <a:t>Распределение обязательств по обеспечению ВОУЗ по трем компонентам ВОУЗ</a:t>
            </a:r>
          </a:p>
        </p:txBody>
      </p:sp>
      <p:sp>
        <p:nvSpPr>
          <p:cNvPr id="9" name="TextBox 8">
            <a:extLst>
              <a:ext uri="{FF2B5EF4-FFF2-40B4-BE49-F238E27FC236}">
                <a16:creationId xmlns:a16="http://schemas.microsoft.com/office/drawing/2014/main" id="{A0F5D303-A2D7-4BAA-AC34-7FB1D5D7A4BD}"/>
              </a:ext>
            </a:extLst>
          </p:cNvPr>
          <p:cNvSpPr txBox="1"/>
          <p:nvPr/>
        </p:nvSpPr>
        <p:spPr>
          <a:xfrm>
            <a:off x="292821" y="1770725"/>
            <a:ext cx="6117503" cy="3785652"/>
          </a:xfrm>
          <a:prstGeom prst="rect">
            <a:avLst/>
          </a:prstGeom>
          <a:noFill/>
        </p:spPr>
        <p:txBody>
          <a:bodyPr wrap="square">
            <a:spAutoFit/>
          </a:bodyPr>
          <a:lstStyle/>
          <a:p>
            <a:pPr marL="342900" indent="-342900">
              <a:buClr>
                <a:srgbClr val="30B08C"/>
              </a:buClr>
              <a:buFont typeface="Arial" panose="020B0604020202020204" pitchFamily="34" charset="0"/>
              <a:buChar char="•"/>
            </a:pPr>
            <a:r>
              <a:rPr lang="ru-RU" sz="2400" dirty="0">
                <a:solidFill>
                  <a:srgbClr val="706F6F"/>
                </a:solidFill>
              </a:rPr>
              <a:t>Обязательства стран по обеспечению ВОУЗ не охватывают все три компонента ВОУЗ: (1) охват услугами; (2) охват населения; (3) финансовая защита.</a:t>
            </a:r>
          </a:p>
          <a:p>
            <a:pPr marL="342900" indent="-342900">
              <a:buClr>
                <a:srgbClr val="30B08C"/>
              </a:buClr>
              <a:buFont typeface="Arial" panose="020B0604020202020204" pitchFamily="34" charset="0"/>
              <a:buChar char="•"/>
            </a:pPr>
            <a:r>
              <a:rPr lang="ru-RU" sz="2400" dirty="0">
                <a:solidFill>
                  <a:srgbClr val="706F6F"/>
                </a:solidFill>
              </a:rPr>
              <a:t>Большая часть обязательств касается </a:t>
            </a:r>
            <a:br>
              <a:rPr lang="ru-RU" sz="2400" dirty="0">
                <a:solidFill>
                  <a:srgbClr val="706F6F"/>
                </a:solidFill>
              </a:rPr>
            </a:br>
            <a:r>
              <a:rPr lang="ru-RU" sz="2400" dirty="0">
                <a:solidFill>
                  <a:srgbClr val="706F6F"/>
                </a:solidFill>
              </a:rPr>
              <a:t>(1) охвата услугами и (2) охвата населения, а в отношении компонента (3) финансовой защиты в среднем </a:t>
            </a:r>
            <a:br>
              <a:rPr lang="ru-RU" sz="2400" dirty="0">
                <a:solidFill>
                  <a:srgbClr val="706F6F"/>
                </a:solidFill>
              </a:rPr>
            </a:br>
            <a:r>
              <a:rPr lang="ru-RU" sz="2400" dirty="0">
                <a:solidFill>
                  <a:srgbClr val="706F6F"/>
                </a:solidFill>
              </a:rPr>
              <a:t>отмечается недостаточный уровень обязательств и четких целей. </a:t>
            </a:r>
          </a:p>
        </p:txBody>
      </p:sp>
    </p:spTree>
    <p:extLst>
      <p:ext uri="{BB962C8B-B14F-4D97-AF65-F5344CB8AC3E}">
        <p14:creationId xmlns:p14="http://schemas.microsoft.com/office/powerpoint/2010/main" val="387322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36717-C2C1-4FF7-8535-13E47C1CFC2F}"/>
              </a:ext>
            </a:extLst>
          </p:cNvPr>
          <p:cNvSpPr>
            <a:spLocks noGrp="1"/>
          </p:cNvSpPr>
          <p:nvPr>
            <p:ph type="body" sz="quarter" idx="11"/>
          </p:nvPr>
        </p:nvSpPr>
        <p:spPr>
          <a:xfrm>
            <a:off x="292821" y="234977"/>
            <a:ext cx="11606357" cy="522931"/>
          </a:xfrm>
        </p:spPr>
        <p:txBody>
          <a:bodyPr/>
          <a:lstStyle/>
          <a:p>
            <a:r>
              <a:rPr lang="ru-RU" dirty="0"/>
              <a:t>Общие тенденции</a:t>
            </a:r>
          </a:p>
        </p:txBody>
      </p:sp>
      <p:sp>
        <p:nvSpPr>
          <p:cNvPr id="8" name="TextBox 7">
            <a:extLst>
              <a:ext uri="{FF2B5EF4-FFF2-40B4-BE49-F238E27FC236}">
                <a16:creationId xmlns:a16="http://schemas.microsoft.com/office/drawing/2014/main" id="{9943C1F1-DDCC-41D1-8EDA-5E347DFD2038}"/>
              </a:ext>
            </a:extLst>
          </p:cNvPr>
          <p:cNvSpPr txBox="1"/>
          <p:nvPr/>
        </p:nvSpPr>
        <p:spPr>
          <a:xfrm>
            <a:off x="3790950" y="6422968"/>
            <a:ext cx="8150370" cy="400110"/>
          </a:xfrm>
          <a:prstGeom prst="rect">
            <a:avLst/>
          </a:prstGeom>
          <a:noFill/>
        </p:spPr>
        <p:txBody>
          <a:bodyPr wrap="square" rtlCol="0">
            <a:spAutoFit/>
          </a:bodyPr>
          <a:lstStyle/>
          <a:p>
            <a:pPr fontAlgn="base"/>
            <a:r>
              <a:rPr lang="ru-RU" sz="1000" b="1" i="1" dirty="0">
                <a:solidFill>
                  <a:srgbClr val="223E4C"/>
                </a:solidFill>
                <a:latin typeface="Nunito Sans" pitchFamily="2" charset="0"/>
              </a:rPr>
              <a:t> </a:t>
            </a:r>
            <a:r>
              <a:rPr lang="ru-RU" sz="1000" dirty="0">
                <a:solidFill>
                  <a:srgbClr val="223E4C"/>
                </a:solidFill>
                <a:latin typeface="Nunito Sans" pitchFamily="2" charset="0"/>
              </a:rPr>
              <a:t>Рисунок 5. Распределение обязательств по различным программам здравоохранения. Источник: Обзор хода выполнения обязательств по обеспечению ВОУЗ 2021, 2022 гг. (обзор программных документов в 139 странах) </a:t>
            </a:r>
          </a:p>
        </p:txBody>
      </p:sp>
      <p:pic>
        <p:nvPicPr>
          <p:cNvPr id="27" name="image14.png">
            <a:extLst>
              <a:ext uri="{FF2B5EF4-FFF2-40B4-BE49-F238E27FC236}">
                <a16:creationId xmlns:a16="http://schemas.microsoft.com/office/drawing/2014/main" id="{D284002A-C980-4B51-A76F-06039ACF4663}"/>
              </a:ext>
            </a:extLst>
          </p:cNvPr>
          <p:cNvPicPr/>
          <p:nvPr/>
        </p:nvPicPr>
        <p:blipFill rotWithShape="1">
          <a:blip r:embed="rId3"/>
          <a:srcRect t="6226" b="8353"/>
          <a:stretch/>
        </p:blipFill>
        <p:spPr>
          <a:xfrm>
            <a:off x="5771408" y="1255693"/>
            <a:ext cx="6169912" cy="5014478"/>
          </a:xfrm>
          <a:prstGeom prst="rect">
            <a:avLst/>
          </a:prstGeom>
          <a:ln/>
        </p:spPr>
      </p:pic>
      <p:sp>
        <p:nvSpPr>
          <p:cNvPr id="7" name="TextBox 6">
            <a:extLst>
              <a:ext uri="{FF2B5EF4-FFF2-40B4-BE49-F238E27FC236}">
                <a16:creationId xmlns:a16="http://schemas.microsoft.com/office/drawing/2014/main" id="{F038202E-DC22-49E4-A551-BC0F282AFDBF}"/>
              </a:ext>
            </a:extLst>
          </p:cNvPr>
          <p:cNvSpPr txBox="1"/>
          <p:nvPr/>
        </p:nvSpPr>
        <p:spPr>
          <a:xfrm>
            <a:off x="292821" y="762351"/>
            <a:ext cx="11518179" cy="769441"/>
          </a:xfrm>
          <a:prstGeom prst="rect">
            <a:avLst/>
          </a:prstGeom>
          <a:noFill/>
        </p:spPr>
        <p:txBody>
          <a:bodyPr wrap="square" rtlCol="0">
            <a:spAutoFit/>
          </a:bodyPr>
          <a:lstStyle/>
          <a:p>
            <a:r>
              <a:rPr lang="ru-RU" sz="2200" dirty="0">
                <a:solidFill>
                  <a:srgbClr val="289791"/>
                </a:solidFill>
                <a:latin typeface="Nunito" pitchFamily="2" charset="0"/>
              </a:rPr>
              <a:t>Обязательства по обеспечению ВОУЗ в разбивке по типам программ и мероприятий в области здравоохранения</a:t>
            </a:r>
          </a:p>
        </p:txBody>
      </p:sp>
      <p:sp>
        <p:nvSpPr>
          <p:cNvPr id="9" name="TextBox 8">
            <a:extLst>
              <a:ext uri="{FF2B5EF4-FFF2-40B4-BE49-F238E27FC236}">
                <a16:creationId xmlns:a16="http://schemas.microsoft.com/office/drawing/2014/main" id="{4AAE62D1-6F07-461C-855A-50C75F44AF54}"/>
              </a:ext>
            </a:extLst>
          </p:cNvPr>
          <p:cNvSpPr txBox="1"/>
          <p:nvPr/>
        </p:nvSpPr>
        <p:spPr>
          <a:xfrm>
            <a:off x="292821" y="2459504"/>
            <a:ext cx="5288582" cy="1938992"/>
          </a:xfrm>
          <a:prstGeom prst="rect">
            <a:avLst/>
          </a:prstGeom>
          <a:noFill/>
        </p:spPr>
        <p:txBody>
          <a:bodyPr wrap="square">
            <a:spAutoFit/>
          </a:bodyPr>
          <a:lstStyle/>
          <a:p>
            <a:pPr marL="285750" indent="-285750">
              <a:buClr>
                <a:srgbClr val="30B08C"/>
              </a:buClr>
              <a:buFont typeface="Arial" panose="020B0604020202020204" pitchFamily="34" charset="0"/>
              <a:buChar char="•"/>
            </a:pPr>
            <a:r>
              <a:rPr lang="ru-RU" sz="2400" dirty="0">
                <a:solidFill>
                  <a:srgbClr val="706F6F"/>
                </a:solidFill>
              </a:rPr>
              <a:t>Страны продолжают ориентироваться на разрозненные программы и мероприятия в отношении конкретных болезней и услуг вместо практического осуществления комплексных обязательств по обеспечению ВОУЗ.</a:t>
            </a:r>
          </a:p>
        </p:txBody>
      </p:sp>
      <p:sp>
        <p:nvSpPr>
          <p:cNvPr id="2" name="Rectangle 1">
            <a:extLst>
              <a:ext uri="{FF2B5EF4-FFF2-40B4-BE49-F238E27FC236}">
                <a16:creationId xmlns:a16="http://schemas.microsoft.com/office/drawing/2014/main" id="{945E7688-8A11-4832-83A8-11A884500A0B}"/>
              </a:ext>
            </a:extLst>
          </p:cNvPr>
          <p:cNvSpPr/>
          <p:nvPr/>
        </p:nvSpPr>
        <p:spPr>
          <a:xfrm>
            <a:off x="9232445" y="1255693"/>
            <a:ext cx="1717288" cy="4826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999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956732-9502-4B8B-A3E8-5255AED50498}"/>
              </a:ext>
            </a:extLst>
          </p:cNvPr>
          <p:cNvSpPr>
            <a:spLocks noGrp="1"/>
          </p:cNvSpPr>
          <p:nvPr>
            <p:ph type="body" sz="quarter" idx="11"/>
          </p:nvPr>
        </p:nvSpPr>
        <p:spPr>
          <a:xfrm>
            <a:off x="253690" y="225152"/>
            <a:ext cx="6601794" cy="522931"/>
          </a:xfrm>
        </p:spPr>
        <p:txBody>
          <a:bodyPr/>
          <a:lstStyle/>
          <a:p>
            <a:r>
              <a:rPr lang="ru-RU" dirty="0"/>
              <a:t>Общие тенденции</a:t>
            </a:r>
          </a:p>
        </p:txBody>
      </p:sp>
      <p:sp>
        <p:nvSpPr>
          <p:cNvPr id="4" name="Text Placeholder 3">
            <a:extLst>
              <a:ext uri="{FF2B5EF4-FFF2-40B4-BE49-F238E27FC236}">
                <a16:creationId xmlns:a16="http://schemas.microsoft.com/office/drawing/2014/main" id="{5C4B1102-1A19-486A-8691-891FA9E9C6EB}"/>
              </a:ext>
            </a:extLst>
          </p:cNvPr>
          <p:cNvSpPr>
            <a:spLocks noGrp="1"/>
          </p:cNvSpPr>
          <p:nvPr>
            <p:ph type="body" sz="quarter" idx="13"/>
          </p:nvPr>
        </p:nvSpPr>
        <p:spPr>
          <a:xfrm>
            <a:off x="292822" y="748083"/>
            <a:ext cx="8761371" cy="407409"/>
          </a:xfrm>
        </p:spPr>
        <p:txBody>
          <a:bodyPr/>
          <a:lstStyle/>
          <a:p>
            <a:r>
              <a:rPr lang="ru-RU" dirty="0"/>
              <a:t>Основные выводы по восьми областям обязательств (1–4) </a:t>
            </a:r>
          </a:p>
        </p:txBody>
      </p:sp>
      <p:sp>
        <p:nvSpPr>
          <p:cNvPr id="3" name="Text Placeholder 2">
            <a:extLst>
              <a:ext uri="{FF2B5EF4-FFF2-40B4-BE49-F238E27FC236}">
                <a16:creationId xmlns:a16="http://schemas.microsoft.com/office/drawing/2014/main" id="{2A523864-C183-4368-9D5B-AC6EC2134DAE}"/>
              </a:ext>
            </a:extLst>
          </p:cNvPr>
          <p:cNvSpPr>
            <a:spLocks noGrp="1"/>
          </p:cNvSpPr>
          <p:nvPr>
            <p:ph type="body" sz="quarter" idx="12"/>
          </p:nvPr>
        </p:nvSpPr>
        <p:spPr>
          <a:xfrm>
            <a:off x="2765952" y="1240886"/>
            <a:ext cx="9293408" cy="4520646"/>
          </a:xfrm>
        </p:spPr>
        <p:txBody>
          <a:bodyPr/>
          <a:lstStyle/>
          <a:p>
            <a:pPr>
              <a:lnSpc>
                <a:spcPts val="2000"/>
              </a:lnSpc>
              <a:spcBef>
                <a:spcPts val="0"/>
              </a:spcBef>
              <a:spcAft>
                <a:spcPts val="1200"/>
              </a:spcAft>
            </a:pPr>
            <a:r>
              <a:rPr lang="ru-RU" sz="2000" dirty="0"/>
              <a:t>Большинство стран признает обеспечение ВОУЗ в качестве цели, однако отмечается нехватка конкретных практических мер по его достижению.</a:t>
            </a:r>
          </a:p>
          <a:p>
            <a:pPr>
              <a:lnSpc>
                <a:spcPts val="2000"/>
              </a:lnSpc>
              <a:spcBef>
                <a:spcPts val="0"/>
              </a:spcBef>
              <a:spcAft>
                <a:spcPts val="1200"/>
              </a:spcAft>
            </a:pPr>
            <a:r>
              <a:rPr lang="ru-RU" sz="2000" dirty="0"/>
              <a:t>Отдельные люди и группы населения, находящиеся в уязвимом положении, продолжают сталкиваться с финансовыми барьерами в доступе к необходимым им медицинским услугам и материалам.</a:t>
            </a:r>
          </a:p>
          <a:p>
            <a:pPr>
              <a:lnSpc>
                <a:spcPts val="2000"/>
              </a:lnSpc>
              <a:spcBef>
                <a:spcPts val="0"/>
              </a:spcBef>
              <a:spcAft>
                <a:spcPts val="1200"/>
              </a:spcAft>
            </a:pPr>
            <a:r>
              <a:rPr lang="ru-RU" sz="2000" dirty="0"/>
              <a:t>В более чем половине стран принят закон о ВОУЗ, гарантирующий равный доступ к качественному и недорогому медицинскому обслуживанию и защиту от финансовых трудностей, а порядка 70% стран определили обеспечение ВОУЗ в качестве цели своих планов в области здравоохранения.</a:t>
            </a:r>
          </a:p>
          <a:p>
            <a:pPr>
              <a:lnSpc>
                <a:spcPts val="2000"/>
              </a:lnSpc>
              <a:spcBef>
                <a:spcPts val="0"/>
              </a:spcBef>
              <a:spcAft>
                <a:spcPts val="1200"/>
              </a:spcAft>
            </a:pPr>
            <a:r>
              <a:rPr lang="ru-RU" sz="2000" dirty="0"/>
              <a:t>Широко распространенной проблемой, препятствующей обеспечению достоинства, неприкосновенности частной жизни и конфиденциальности, остается дискриминация в отношении больных, отсутствие надлежащего качества медико-санитарных услуг и уважительного отношения к пациентам.</a:t>
            </a:r>
          </a:p>
        </p:txBody>
      </p:sp>
      <p:sp>
        <p:nvSpPr>
          <p:cNvPr id="7" name="AutoShape 3">
            <a:extLst>
              <a:ext uri="{FF2B5EF4-FFF2-40B4-BE49-F238E27FC236}">
                <a16:creationId xmlns:a16="http://schemas.microsoft.com/office/drawing/2014/main" id="{FD2352C5-30D6-4844-9C3A-5538A00BD8A6}"/>
              </a:ext>
            </a:extLst>
          </p:cNvPr>
          <p:cNvSpPr>
            <a:spLocks noChangeAspect="1" noChangeArrowheads="1" noTextEdit="1"/>
          </p:cNvSpPr>
          <p:nvPr/>
        </p:nvSpPr>
        <p:spPr bwMode="auto">
          <a:xfrm>
            <a:off x="198438" y="1543050"/>
            <a:ext cx="6127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Text&#10;&#10;Description automatically generated with medium confidence">
            <a:extLst>
              <a:ext uri="{FF2B5EF4-FFF2-40B4-BE49-F238E27FC236}">
                <a16:creationId xmlns:a16="http://schemas.microsoft.com/office/drawing/2014/main" id="{4BB73EF1-BD86-4D2D-9A1B-CECB8071FCAB}"/>
              </a:ext>
            </a:extLst>
          </p:cNvPr>
          <p:cNvPicPr>
            <a:picLocks noChangeAspect="1"/>
          </p:cNvPicPr>
          <p:nvPr/>
        </p:nvPicPr>
        <p:blipFill>
          <a:blip r:embed="rId3"/>
          <a:stretch>
            <a:fillRect/>
          </a:stretch>
        </p:blipFill>
        <p:spPr>
          <a:xfrm>
            <a:off x="132640" y="1328205"/>
            <a:ext cx="2609043" cy="6332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6E079D59-030D-4015-9518-182CE4C7FE5C}"/>
              </a:ext>
            </a:extLst>
          </p:cNvPr>
          <p:cNvPicPr>
            <a:picLocks noChangeAspect="1"/>
          </p:cNvPicPr>
          <p:nvPr/>
        </p:nvPicPr>
        <p:blipFill>
          <a:blip r:embed="rId4"/>
          <a:stretch>
            <a:fillRect/>
          </a:stretch>
        </p:blipFill>
        <p:spPr>
          <a:xfrm>
            <a:off x="167809" y="2257553"/>
            <a:ext cx="2598143" cy="56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7BA99F-43DB-41D2-8957-D08BEA109EC4}"/>
              </a:ext>
            </a:extLst>
          </p:cNvPr>
          <p:cNvPicPr>
            <a:picLocks noChangeAspect="1"/>
          </p:cNvPicPr>
          <p:nvPr/>
        </p:nvPicPr>
        <p:blipFill>
          <a:blip r:embed="rId5"/>
          <a:stretch>
            <a:fillRect/>
          </a:stretch>
        </p:blipFill>
        <p:spPr>
          <a:xfrm>
            <a:off x="181363" y="3140021"/>
            <a:ext cx="2359152" cy="722376"/>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72DF709-46D0-4722-AE3D-687E4ABF1B55}"/>
              </a:ext>
            </a:extLst>
          </p:cNvPr>
          <p:cNvPicPr>
            <a:picLocks noChangeAspect="1"/>
          </p:cNvPicPr>
          <p:nvPr/>
        </p:nvPicPr>
        <p:blipFill>
          <a:blip r:embed="rId6"/>
          <a:stretch>
            <a:fillRect/>
          </a:stretch>
        </p:blipFill>
        <p:spPr>
          <a:xfrm>
            <a:off x="181363" y="4483979"/>
            <a:ext cx="2560320" cy="722376"/>
          </a:xfrm>
          <a:prstGeom prst="rect">
            <a:avLst/>
          </a:prstGeom>
        </p:spPr>
      </p:pic>
    </p:spTree>
    <p:extLst>
      <p:ext uri="{BB962C8B-B14F-4D97-AF65-F5344CB8AC3E}">
        <p14:creationId xmlns:p14="http://schemas.microsoft.com/office/powerpoint/2010/main" val="398320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956732-9502-4B8B-A3E8-5255AED50498}"/>
              </a:ext>
            </a:extLst>
          </p:cNvPr>
          <p:cNvSpPr>
            <a:spLocks noGrp="1"/>
          </p:cNvSpPr>
          <p:nvPr>
            <p:ph type="body" sz="quarter" idx="11"/>
          </p:nvPr>
        </p:nvSpPr>
        <p:spPr>
          <a:xfrm>
            <a:off x="253690" y="225152"/>
            <a:ext cx="6601794" cy="522931"/>
          </a:xfrm>
        </p:spPr>
        <p:txBody>
          <a:bodyPr/>
          <a:lstStyle/>
          <a:p>
            <a:r>
              <a:rPr lang="ru-RU" dirty="0"/>
              <a:t>Общие тенденции</a:t>
            </a:r>
          </a:p>
        </p:txBody>
      </p:sp>
      <p:sp>
        <p:nvSpPr>
          <p:cNvPr id="4" name="Text Placeholder 3">
            <a:extLst>
              <a:ext uri="{FF2B5EF4-FFF2-40B4-BE49-F238E27FC236}">
                <a16:creationId xmlns:a16="http://schemas.microsoft.com/office/drawing/2014/main" id="{5C4B1102-1A19-486A-8691-891FA9E9C6EB}"/>
              </a:ext>
            </a:extLst>
          </p:cNvPr>
          <p:cNvSpPr>
            <a:spLocks noGrp="1"/>
          </p:cNvSpPr>
          <p:nvPr>
            <p:ph type="body" sz="quarter" idx="13"/>
          </p:nvPr>
        </p:nvSpPr>
        <p:spPr>
          <a:xfrm>
            <a:off x="278968" y="915361"/>
            <a:ext cx="9558996" cy="407409"/>
          </a:xfrm>
        </p:spPr>
        <p:txBody>
          <a:bodyPr/>
          <a:lstStyle/>
          <a:p>
            <a:r>
              <a:rPr lang="ru-RU" dirty="0"/>
              <a:t>Основные выводы по восьми областям обязательств (5–8)</a:t>
            </a:r>
          </a:p>
        </p:txBody>
      </p:sp>
      <p:sp>
        <p:nvSpPr>
          <p:cNvPr id="6" name="Rectangle 5">
            <a:extLst>
              <a:ext uri="{FF2B5EF4-FFF2-40B4-BE49-F238E27FC236}">
                <a16:creationId xmlns:a16="http://schemas.microsoft.com/office/drawing/2014/main" id="{4E5F7D9F-8F5E-4D76-9C19-6D9CBC7D00F7}"/>
              </a:ext>
            </a:extLst>
          </p:cNvPr>
          <p:cNvSpPr/>
          <p:nvPr/>
        </p:nvSpPr>
        <p:spPr>
          <a:xfrm>
            <a:off x="278968" y="5560541"/>
            <a:ext cx="3909973" cy="1149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A523864-C183-4368-9D5B-AC6EC2134DAE}"/>
              </a:ext>
            </a:extLst>
          </p:cNvPr>
          <p:cNvSpPr>
            <a:spLocks noGrp="1"/>
          </p:cNvSpPr>
          <p:nvPr>
            <p:ph type="body" sz="quarter" idx="12"/>
          </p:nvPr>
        </p:nvSpPr>
        <p:spPr>
          <a:xfrm>
            <a:off x="2672862" y="1742098"/>
            <a:ext cx="9240170" cy="3818443"/>
          </a:xfrm>
        </p:spPr>
        <p:txBody>
          <a:bodyPr/>
          <a:lstStyle/>
          <a:p>
            <a:pPr>
              <a:spcBef>
                <a:spcPts val="0"/>
              </a:spcBef>
              <a:spcAft>
                <a:spcPts val="1200"/>
              </a:spcAft>
              <a:buClr>
                <a:srgbClr val="289791"/>
              </a:buClr>
            </a:pPr>
            <a:r>
              <a:rPr lang="ru-RU" sz="2000" dirty="0"/>
              <a:t>Несмотря на продолжающийся рост общих расходов на здравоохранение в 2020 г. в связи с реагированием на COVID-19, текущие инвестиционные обязательства правительств и государственные расходы на здравоохранение являются недостаточными.</a:t>
            </a:r>
          </a:p>
          <a:p>
            <a:pPr>
              <a:spcBef>
                <a:spcPts val="0"/>
              </a:spcBef>
              <a:spcAft>
                <a:spcPts val="1200"/>
              </a:spcAft>
              <a:buClr>
                <a:srgbClr val="289791"/>
              </a:buClr>
            </a:pPr>
            <a:r>
              <a:rPr lang="ru-RU" sz="2000" dirty="0"/>
              <a:t>Лишь в ограниченном количестве стран имеется официальный и эффективный механизм отчетности по вопросам ВОУЗ, при этом негосударственные структуры задействованы в недостаточной степени.</a:t>
            </a:r>
          </a:p>
          <a:p>
            <a:pPr>
              <a:spcBef>
                <a:spcPts val="0"/>
              </a:spcBef>
              <a:spcAft>
                <a:spcPts val="1200"/>
              </a:spcAft>
              <a:buClr>
                <a:srgbClr val="289791"/>
              </a:buClr>
            </a:pPr>
            <a:r>
              <a:rPr lang="ru-RU" sz="2000" dirty="0"/>
              <a:t>Несмотря на то, что большинство работников здравоохранения составляют женщины, отмечается низкий уровень обязательств по увеличению представленности женщин в руководстве системой здравоохранения и политическом руководстве.</a:t>
            </a:r>
          </a:p>
          <a:p>
            <a:pPr>
              <a:spcBef>
                <a:spcPts val="0"/>
              </a:spcBef>
              <a:spcAft>
                <a:spcPts val="1200"/>
              </a:spcAft>
              <a:buClr>
                <a:srgbClr val="289791"/>
              </a:buClr>
            </a:pPr>
            <a:r>
              <a:rPr lang="ru-RU" sz="2000" dirty="0"/>
              <a:t>Пандемия привела к усилению неравенства и перебоям в оказании основных медико-санитарных услуг.</a:t>
            </a:r>
          </a:p>
        </p:txBody>
      </p:sp>
      <p:pic>
        <p:nvPicPr>
          <p:cNvPr id="7" name="Picture 6" descr="A picture containing text&#10;&#10;Description automatically generated">
            <a:extLst>
              <a:ext uri="{FF2B5EF4-FFF2-40B4-BE49-F238E27FC236}">
                <a16:creationId xmlns:a16="http://schemas.microsoft.com/office/drawing/2014/main" id="{1B9A55D0-FE8E-45CD-94FB-8FE1D3F49E2E}"/>
              </a:ext>
            </a:extLst>
          </p:cNvPr>
          <p:cNvPicPr>
            <a:picLocks noChangeAspect="1"/>
          </p:cNvPicPr>
          <p:nvPr/>
        </p:nvPicPr>
        <p:blipFill>
          <a:blip r:embed="rId3"/>
          <a:stretch>
            <a:fillRect/>
          </a:stretch>
        </p:blipFill>
        <p:spPr>
          <a:xfrm>
            <a:off x="148534" y="1817986"/>
            <a:ext cx="2318004" cy="745236"/>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98754893-4078-4685-BE87-43AFC0E337F3}"/>
              </a:ext>
            </a:extLst>
          </p:cNvPr>
          <p:cNvPicPr>
            <a:picLocks noChangeAspect="1"/>
          </p:cNvPicPr>
          <p:nvPr/>
        </p:nvPicPr>
        <p:blipFill>
          <a:blip r:embed="rId4"/>
          <a:stretch>
            <a:fillRect/>
          </a:stretch>
        </p:blipFill>
        <p:spPr>
          <a:xfrm>
            <a:off x="148534" y="3003686"/>
            <a:ext cx="2510028" cy="708660"/>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9F49F90A-4C6E-46FF-A4C9-10FF6363C695}"/>
              </a:ext>
            </a:extLst>
          </p:cNvPr>
          <p:cNvPicPr>
            <a:picLocks noChangeAspect="1"/>
          </p:cNvPicPr>
          <p:nvPr/>
        </p:nvPicPr>
        <p:blipFill>
          <a:blip r:embed="rId5"/>
          <a:stretch>
            <a:fillRect/>
          </a:stretch>
        </p:blipFill>
        <p:spPr>
          <a:xfrm>
            <a:off x="160460" y="4136697"/>
            <a:ext cx="2498102" cy="675856"/>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B42A29FE-8D9A-4FDF-93B7-4670A259747C}"/>
              </a:ext>
            </a:extLst>
          </p:cNvPr>
          <p:cNvPicPr>
            <a:picLocks noChangeAspect="1"/>
          </p:cNvPicPr>
          <p:nvPr/>
        </p:nvPicPr>
        <p:blipFill>
          <a:blip r:embed="rId6"/>
          <a:stretch>
            <a:fillRect/>
          </a:stretch>
        </p:blipFill>
        <p:spPr>
          <a:xfrm>
            <a:off x="201112" y="5061882"/>
            <a:ext cx="2404872" cy="740664"/>
          </a:xfrm>
          <a:prstGeom prst="rect">
            <a:avLst/>
          </a:prstGeom>
        </p:spPr>
      </p:pic>
    </p:spTree>
    <p:extLst>
      <p:ext uri="{BB962C8B-B14F-4D97-AF65-F5344CB8AC3E}">
        <p14:creationId xmlns:p14="http://schemas.microsoft.com/office/powerpoint/2010/main" val="258031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BC662-8E7C-4672-A6A3-0DD4ADAE5F57}"/>
              </a:ext>
            </a:extLst>
          </p:cNvPr>
          <p:cNvSpPr>
            <a:spLocks noGrp="1"/>
          </p:cNvSpPr>
          <p:nvPr>
            <p:ph type="body" sz="quarter" idx="11"/>
          </p:nvPr>
        </p:nvSpPr>
        <p:spPr>
          <a:xfrm>
            <a:off x="278968" y="165052"/>
            <a:ext cx="4405327" cy="522931"/>
          </a:xfrm>
        </p:spPr>
        <p:txBody>
          <a:bodyPr/>
          <a:lstStyle/>
          <a:p>
            <a:r>
              <a:rPr lang="ru-RU" sz="3200" dirty="0"/>
              <a:t>Ситуация в странах</a:t>
            </a:r>
          </a:p>
        </p:txBody>
      </p:sp>
      <p:sp>
        <p:nvSpPr>
          <p:cNvPr id="4" name="Text Placeholder 3">
            <a:extLst>
              <a:ext uri="{FF2B5EF4-FFF2-40B4-BE49-F238E27FC236}">
                <a16:creationId xmlns:a16="http://schemas.microsoft.com/office/drawing/2014/main" id="{6D6E01CB-AD42-494C-ADEE-8EA2C91E13CD}"/>
              </a:ext>
            </a:extLst>
          </p:cNvPr>
          <p:cNvSpPr>
            <a:spLocks noGrp="1"/>
          </p:cNvSpPr>
          <p:nvPr>
            <p:ph type="body" sz="quarter" idx="13"/>
          </p:nvPr>
        </p:nvSpPr>
        <p:spPr>
          <a:xfrm>
            <a:off x="250461" y="687983"/>
            <a:ext cx="4521007" cy="407409"/>
          </a:xfrm>
        </p:spPr>
        <p:txBody>
          <a:bodyPr/>
          <a:lstStyle/>
          <a:p>
            <a:r>
              <a:rPr lang="ru-RU" sz="1400" dirty="0"/>
              <a:t>Новая информационная панель для мониторинга прогресса в обеспечении ВОУЗ</a:t>
            </a:r>
          </a:p>
          <a:p>
            <a:endParaRPr lang="en-US" dirty="0"/>
          </a:p>
        </p:txBody>
      </p:sp>
      <p:pic>
        <p:nvPicPr>
          <p:cNvPr id="9" name="Picture 8">
            <a:extLst>
              <a:ext uri="{FF2B5EF4-FFF2-40B4-BE49-F238E27FC236}">
                <a16:creationId xmlns:a16="http://schemas.microsoft.com/office/drawing/2014/main" id="{C52ABEA0-2535-4E00-B473-51CAC1C79606}"/>
              </a:ext>
            </a:extLst>
          </p:cNvPr>
          <p:cNvPicPr>
            <a:picLocks noChangeAspect="1"/>
          </p:cNvPicPr>
          <p:nvPr/>
        </p:nvPicPr>
        <p:blipFill>
          <a:blip r:embed="rId3"/>
          <a:stretch>
            <a:fillRect/>
          </a:stretch>
        </p:blipFill>
        <p:spPr>
          <a:xfrm>
            <a:off x="5025349" y="121119"/>
            <a:ext cx="5468163" cy="6462374"/>
          </a:xfrm>
          <a:prstGeom prst="rect">
            <a:avLst/>
          </a:prstGeom>
        </p:spPr>
      </p:pic>
      <p:sp>
        <p:nvSpPr>
          <p:cNvPr id="13" name="Rectangle 12">
            <a:extLst>
              <a:ext uri="{FF2B5EF4-FFF2-40B4-BE49-F238E27FC236}">
                <a16:creationId xmlns:a16="http://schemas.microsoft.com/office/drawing/2014/main" id="{A0C762BE-BE9A-4237-A00F-07FE621E8455}"/>
              </a:ext>
            </a:extLst>
          </p:cNvPr>
          <p:cNvSpPr/>
          <p:nvPr/>
        </p:nvSpPr>
        <p:spPr>
          <a:xfrm>
            <a:off x="278968" y="5560541"/>
            <a:ext cx="3909973" cy="1149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A57747F-48F7-4D70-B7C5-20734495D415}"/>
              </a:ext>
            </a:extLst>
          </p:cNvPr>
          <p:cNvPicPr>
            <a:picLocks noChangeAspect="1"/>
          </p:cNvPicPr>
          <p:nvPr/>
        </p:nvPicPr>
        <p:blipFill>
          <a:blip r:embed="rId4"/>
          <a:stretch>
            <a:fillRect/>
          </a:stretch>
        </p:blipFill>
        <p:spPr>
          <a:xfrm>
            <a:off x="278968" y="1243602"/>
            <a:ext cx="4521007" cy="5407903"/>
          </a:xfrm>
          <a:prstGeom prst="rect">
            <a:avLst/>
          </a:prstGeom>
        </p:spPr>
      </p:pic>
      <p:sp>
        <p:nvSpPr>
          <p:cNvPr id="15" name="TextBox 14">
            <a:extLst>
              <a:ext uri="{FF2B5EF4-FFF2-40B4-BE49-F238E27FC236}">
                <a16:creationId xmlns:a16="http://schemas.microsoft.com/office/drawing/2014/main" id="{537F91B2-2EB4-43FA-91C6-6E1A9E8CDB79}"/>
              </a:ext>
            </a:extLst>
          </p:cNvPr>
          <p:cNvSpPr txBox="1"/>
          <p:nvPr/>
        </p:nvSpPr>
        <p:spPr>
          <a:xfrm>
            <a:off x="250461" y="6583493"/>
            <a:ext cx="5354692" cy="286736"/>
          </a:xfrm>
          <a:prstGeom prst="rect">
            <a:avLst/>
          </a:prstGeom>
          <a:noFill/>
        </p:spPr>
        <p:txBody>
          <a:bodyPr wrap="square">
            <a:spAutoFit/>
          </a:bodyPr>
          <a:lstStyle/>
          <a:p>
            <a:r>
              <a:rPr lang="ru-RU" sz="1200" u="sng" dirty="0">
                <a:solidFill>
                  <a:srgbClr val="0070C0"/>
                </a:solidFill>
              </a:rPr>
              <a:t>https://www.uhc2030.org/what-we-do/knowledge-and-networks/uhc-data-portal/</a:t>
            </a:r>
          </a:p>
        </p:txBody>
      </p:sp>
      <p:pic>
        <p:nvPicPr>
          <p:cNvPr id="17" name="Picture 16">
            <a:extLst>
              <a:ext uri="{FF2B5EF4-FFF2-40B4-BE49-F238E27FC236}">
                <a16:creationId xmlns:a16="http://schemas.microsoft.com/office/drawing/2014/main" id="{7CC71BF0-06E1-4432-AFD2-8EFD2EB09C3B}"/>
              </a:ext>
            </a:extLst>
          </p:cNvPr>
          <p:cNvPicPr>
            <a:picLocks noChangeAspect="1"/>
          </p:cNvPicPr>
          <p:nvPr/>
        </p:nvPicPr>
        <p:blipFill>
          <a:blip r:embed="rId5"/>
          <a:stretch>
            <a:fillRect/>
          </a:stretch>
        </p:blipFill>
        <p:spPr>
          <a:xfrm>
            <a:off x="10718886" y="5466377"/>
            <a:ext cx="1006867" cy="1032553"/>
          </a:xfrm>
          <a:prstGeom prst="rect">
            <a:avLst/>
          </a:prstGeom>
        </p:spPr>
      </p:pic>
      <p:sp>
        <p:nvSpPr>
          <p:cNvPr id="3" name="TextBox 2">
            <a:extLst>
              <a:ext uri="{FF2B5EF4-FFF2-40B4-BE49-F238E27FC236}">
                <a16:creationId xmlns:a16="http://schemas.microsoft.com/office/drawing/2014/main" id="{FC26265C-D574-48CC-977D-A267A8E5CD10}"/>
              </a:ext>
            </a:extLst>
          </p:cNvPr>
          <p:cNvSpPr txBox="1"/>
          <p:nvPr/>
        </p:nvSpPr>
        <p:spPr>
          <a:xfrm>
            <a:off x="7581901" y="6498930"/>
            <a:ext cx="4610100" cy="369332"/>
          </a:xfrm>
          <a:prstGeom prst="rect">
            <a:avLst/>
          </a:prstGeom>
          <a:noFill/>
        </p:spPr>
        <p:txBody>
          <a:bodyPr wrap="square" rtlCol="0">
            <a:spAutoFit/>
          </a:bodyPr>
          <a:lstStyle/>
          <a:p>
            <a:r>
              <a:rPr lang="ru-RU" b="1" dirty="0">
                <a:solidFill>
                  <a:srgbClr val="00B0F0"/>
                </a:solidFill>
              </a:rPr>
              <a:t>Google: Информационный портал по ВОУЗ</a:t>
            </a:r>
          </a:p>
        </p:txBody>
      </p:sp>
    </p:spTree>
    <p:extLst>
      <p:ext uri="{BB962C8B-B14F-4D97-AF65-F5344CB8AC3E}">
        <p14:creationId xmlns:p14="http://schemas.microsoft.com/office/powerpoint/2010/main" val="199083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C7F48-945E-403E-8302-6A81CF625E26}"/>
              </a:ext>
            </a:extLst>
          </p:cNvPr>
          <p:cNvSpPr>
            <a:spLocks noGrp="1"/>
          </p:cNvSpPr>
          <p:nvPr>
            <p:ph type="body" sz="quarter" idx="10"/>
          </p:nvPr>
        </p:nvSpPr>
        <p:spPr/>
        <p:txBody>
          <a:bodyPr/>
          <a:lstStyle/>
          <a:p>
            <a:r>
              <a:rPr lang="ru-RU" sz="4000" dirty="0"/>
              <a:t>Проект программы действий Движения </a:t>
            </a:r>
            <a:br>
              <a:rPr lang="ru-RU" sz="4000" dirty="0"/>
            </a:br>
            <a:r>
              <a:rPr lang="ru-RU" sz="4000" dirty="0"/>
              <a:t>за ВОУЗ</a:t>
            </a:r>
          </a:p>
        </p:txBody>
      </p:sp>
      <p:sp>
        <p:nvSpPr>
          <p:cNvPr id="4" name="Text Placeholder 3">
            <a:extLst>
              <a:ext uri="{FF2B5EF4-FFF2-40B4-BE49-F238E27FC236}">
                <a16:creationId xmlns:a16="http://schemas.microsoft.com/office/drawing/2014/main" id="{DF83BAB3-C167-465C-8671-378B94609780}"/>
              </a:ext>
            </a:extLst>
          </p:cNvPr>
          <p:cNvSpPr>
            <a:spLocks noGrp="1"/>
          </p:cNvSpPr>
          <p:nvPr>
            <p:ph type="body" sz="quarter" idx="11"/>
          </p:nvPr>
        </p:nvSpPr>
        <p:spPr/>
        <p:txBody>
          <a:bodyPr/>
          <a:lstStyle/>
          <a:p>
            <a:r>
              <a:rPr lang="ru-RU" dirty="0"/>
              <a:t>Общий обзор</a:t>
            </a:r>
          </a:p>
        </p:txBody>
      </p:sp>
    </p:spTree>
    <p:extLst>
      <p:ext uri="{BB962C8B-B14F-4D97-AF65-F5344CB8AC3E}">
        <p14:creationId xmlns:p14="http://schemas.microsoft.com/office/powerpoint/2010/main" val="341868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47F83B-D6E3-4CFA-8B65-62426DBFE623}"/>
              </a:ext>
            </a:extLst>
          </p:cNvPr>
          <p:cNvSpPr>
            <a:spLocks noGrp="1"/>
          </p:cNvSpPr>
          <p:nvPr>
            <p:ph type="body" sz="quarter" idx="11"/>
          </p:nvPr>
        </p:nvSpPr>
        <p:spPr/>
        <p:txBody>
          <a:bodyPr/>
          <a:lstStyle/>
          <a:p>
            <a:r>
              <a:rPr lang="ru-RU" dirty="0"/>
              <a:t>Целевая группа СВУ ООН по вопросам ВОУЗ</a:t>
            </a:r>
          </a:p>
        </p:txBody>
      </p:sp>
      <p:sp>
        <p:nvSpPr>
          <p:cNvPr id="5" name="Text Placeholder 4">
            <a:extLst>
              <a:ext uri="{FF2B5EF4-FFF2-40B4-BE49-F238E27FC236}">
                <a16:creationId xmlns:a16="http://schemas.microsoft.com/office/drawing/2014/main" id="{06458D01-7766-44CC-8E75-9E3E1FF535F6}"/>
              </a:ext>
            </a:extLst>
          </p:cNvPr>
          <p:cNvSpPr>
            <a:spLocks noGrp="1"/>
          </p:cNvSpPr>
          <p:nvPr>
            <p:ph type="body" sz="quarter" idx="12"/>
          </p:nvPr>
        </p:nvSpPr>
        <p:spPr>
          <a:xfrm>
            <a:off x="345759" y="1933575"/>
            <a:ext cx="11511279" cy="3835400"/>
          </a:xfrm>
        </p:spPr>
        <p:txBody>
          <a:bodyPr/>
          <a:lstStyle/>
          <a:p>
            <a:pPr marL="342900" indent="-342900">
              <a:buFont typeface="Arial" panose="020B0604020202020204" pitchFamily="34" charset="0"/>
              <a:buChar char="•"/>
            </a:pPr>
            <a:r>
              <a:rPr lang="ru-RU" dirty="0"/>
              <a:t>Многосторонняя целевая группа, объединяющая 20 представителей основных структур, входящих в ВОУЗ-2030, и других участников.</a:t>
            </a:r>
          </a:p>
          <a:p>
            <a:pPr marL="342900" indent="-342900">
              <a:buFont typeface="Arial" panose="020B0604020202020204" pitchFamily="34" charset="0"/>
              <a:buChar char="•"/>
            </a:pPr>
            <a:r>
              <a:rPr lang="ru-RU" dirty="0"/>
              <a:t>Программа действий, в которой учитываются сформулированные в 2019 г. «ключевые требования», а также области обязательств, предусмотренные в Политической декларации по вопросу о ВОУЗ 2019 г., основывается на результатах новейших исследований и последних статистических данных, в том числе Обзоре хода выполнения обязательств по обеспечению ВОУЗ. </a:t>
            </a:r>
          </a:p>
          <a:p>
            <a:pPr marL="342900" indent="-342900">
              <a:buFont typeface="Arial" panose="020B0604020202020204" pitchFamily="34" charset="0"/>
              <a:buChar char="•"/>
            </a:pPr>
            <a:r>
              <a:rPr lang="ru-RU" dirty="0"/>
              <a:t>Программа действий будет представлена Председателю Генеральной Ассамблеи для включения в обсуждение политической декларации по вопросу </a:t>
            </a:r>
            <a:br>
              <a:rPr lang="ru-RU" dirty="0"/>
            </a:br>
            <a:r>
              <a:rPr lang="ru-RU" dirty="0"/>
              <a:t>о ВОУЗ 2023 г.</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55B60D97-63DC-4062-9761-2A4BD5F4C686}"/>
              </a:ext>
            </a:extLst>
          </p:cNvPr>
          <p:cNvSpPr>
            <a:spLocks noGrp="1"/>
          </p:cNvSpPr>
          <p:nvPr>
            <p:ph type="body" sz="quarter" idx="13"/>
          </p:nvPr>
        </p:nvSpPr>
        <p:spPr>
          <a:xfrm>
            <a:off x="236826" y="1089025"/>
            <a:ext cx="11620211" cy="762509"/>
          </a:xfrm>
        </p:spPr>
        <p:txBody>
          <a:bodyPr/>
          <a:lstStyle/>
          <a:p>
            <a:r>
              <a:rPr lang="ru-RU" dirty="0"/>
              <a:t>Инклюзивный процесс разработки проекта программы действий по обеспечению ВОУЗ </a:t>
            </a:r>
          </a:p>
        </p:txBody>
      </p:sp>
    </p:spTree>
    <p:extLst>
      <p:ext uri="{BB962C8B-B14F-4D97-AF65-F5344CB8AC3E}">
        <p14:creationId xmlns:p14="http://schemas.microsoft.com/office/powerpoint/2010/main" val="199046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D2C72-6C8D-5582-00F1-39B5BA749BB0}"/>
              </a:ext>
            </a:extLst>
          </p:cNvPr>
          <p:cNvSpPr>
            <a:spLocks noGrp="1"/>
          </p:cNvSpPr>
          <p:nvPr>
            <p:ph type="body" sz="quarter" idx="11"/>
          </p:nvPr>
        </p:nvSpPr>
        <p:spPr/>
        <p:txBody>
          <a:bodyPr lIns="91440" tIns="45720" rIns="91440" bIns="45720" anchor="t"/>
          <a:lstStyle/>
          <a:p>
            <a:r>
              <a:rPr lang="ru-RU" dirty="0">
                <a:latin typeface="Nunito Sans Black"/>
              </a:rPr>
              <a:t>Докладчики сегодня</a:t>
            </a:r>
          </a:p>
        </p:txBody>
      </p:sp>
      <p:sp>
        <p:nvSpPr>
          <p:cNvPr id="3" name="Text Placeholder 2">
            <a:extLst>
              <a:ext uri="{FF2B5EF4-FFF2-40B4-BE49-F238E27FC236}">
                <a16:creationId xmlns:a16="http://schemas.microsoft.com/office/drawing/2014/main" id="{ED6A135C-06FB-62BC-58F7-A9CFB0A922A8}"/>
              </a:ext>
            </a:extLst>
          </p:cNvPr>
          <p:cNvSpPr>
            <a:spLocks noGrp="1"/>
          </p:cNvSpPr>
          <p:nvPr>
            <p:ph type="body" sz="quarter" idx="12"/>
          </p:nvPr>
        </p:nvSpPr>
        <p:spPr>
          <a:xfrm>
            <a:off x="345759" y="1547450"/>
            <a:ext cx="11511279" cy="4221525"/>
          </a:xfrm>
        </p:spPr>
        <p:txBody>
          <a:bodyPr lIns="91440" tIns="45720" rIns="91440" bIns="45720" anchor="t"/>
          <a:lstStyle/>
          <a:p>
            <a:pPr marL="342900" indent="-342900">
              <a:buFont typeface="Arial"/>
              <a:buChar char="•"/>
            </a:pPr>
            <a:r>
              <a:rPr lang="ru-RU" b="1" dirty="0">
                <a:latin typeface="Nunito"/>
              </a:rPr>
              <a:t>Д-р Дейл Хантингтон, </a:t>
            </a:r>
            <a:r>
              <a:rPr lang="ru-RU" dirty="0">
                <a:latin typeface="Nunito"/>
              </a:rPr>
              <a:t>старший директор по системам здравоохранения и глобальной политике, Johnson &amp; Johnson [Представитель частного сектора]</a:t>
            </a:r>
          </a:p>
          <a:p>
            <a:pPr marL="342900" indent="-342900">
              <a:buFont typeface="Arial"/>
              <a:buChar char="•"/>
            </a:pPr>
            <a:r>
              <a:rPr lang="ru-RU" b="1" dirty="0">
                <a:latin typeface="Nunito"/>
              </a:rPr>
              <a:t>Элиана Монтефорте, </a:t>
            </a:r>
            <a:r>
              <a:rPr lang="ru-RU" dirty="0">
                <a:latin typeface="Nunito"/>
              </a:rPr>
              <a:t>директор по специальным проектам, Всемирный совет здравоохранения [Консультативная группа, Механизм взаимодействия с гражданским обществом (МВГО)]</a:t>
            </a:r>
          </a:p>
          <a:p>
            <a:pPr marL="342900" indent="-342900">
              <a:buFont typeface="Arial"/>
              <a:buChar char="•"/>
            </a:pPr>
            <a:r>
              <a:rPr lang="ru-RU" b="1" dirty="0">
                <a:latin typeface="Nunito"/>
              </a:rPr>
              <a:t>Д-р Эммануэль Анкрах Одаме, </a:t>
            </a:r>
            <a:r>
              <a:rPr lang="ru-RU" dirty="0">
                <a:latin typeface="Nunito"/>
              </a:rPr>
              <a:t>бывший директор по вопросам политики, планирования, мониторинга и оценки Министерства здравоохранения, Гана</a:t>
            </a:r>
          </a:p>
          <a:p>
            <a:pPr marL="342900" indent="-342900">
              <a:buFont typeface="Arial"/>
              <a:buChar char="•"/>
            </a:pPr>
            <a:r>
              <a:rPr lang="ru-RU" b="1" dirty="0">
                <a:latin typeface="Nunito"/>
              </a:rPr>
              <a:t>Д-р Памела Сиприано, </a:t>
            </a:r>
            <a:r>
              <a:rPr lang="ru-RU" dirty="0">
                <a:latin typeface="Nunito"/>
              </a:rPr>
              <a:t>президент Международного совета медицинских сестер </a:t>
            </a:r>
          </a:p>
          <a:p>
            <a:pPr marL="342900" indent="-342900">
              <a:buFont typeface="Arial"/>
              <a:buChar char="•"/>
            </a:pPr>
            <a:r>
              <a:rPr lang="ru-RU" b="1" dirty="0">
                <a:latin typeface="Nunito"/>
              </a:rPr>
              <a:t>Сьюзен Браун, </a:t>
            </a:r>
            <a:r>
              <a:rPr lang="ru-RU" dirty="0">
                <a:latin typeface="Nunito"/>
              </a:rPr>
              <a:t>директор по вопросам глобальной политики и информационно-разъяснительной работы организации «Женщины в глобальном здравоохранении» </a:t>
            </a:r>
          </a:p>
          <a:p>
            <a:pPr marL="342900" indent="-342900">
              <a:buChar char="•"/>
            </a:pPr>
            <a:endParaRPr lang="en-GB" dirty="0">
              <a:latin typeface="Nunito"/>
            </a:endParaRPr>
          </a:p>
        </p:txBody>
      </p:sp>
      <p:sp>
        <p:nvSpPr>
          <p:cNvPr id="5" name="Text Placeholder 4">
            <a:extLst>
              <a:ext uri="{FF2B5EF4-FFF2-40B4-BE49-F238E27FC236}">
                <a16:creationId xmlns:a16="http://schemas.microsoft.com/office/drawing/2014/main" id="{B9F55145-ACFE-40BE-8FF2-7A29BF4EC6EC}"/>
              </a:ext>
            </a:extLst>
          </p:cNvPr>
          <p:cNvSpPr>
            <a:spLocks noGrp="1"/>
          </p:cNvSpPr>
          <p:nvPr>
            <p:ph type="body" sz="quarter" idx="13"/>
          </p:nvPr>
        </p:nvSpPr>
        <p:spPr>
          <a:xfrm>
            <a:off x="236826" y="1089026"/>
            <a:ext cx="11620211" cy="458424"/>
          </a:xfrm>
        </p:spPr>
        <p:txBody>
          <a:bodyPr/>
          <a:lstStyle/>
          <a:p>
            <a:r>
              <a:rPr lang="ru-RU" dirty="0"/>
              <a:t>Пять членов целевой группы </a:t>
            </a:r>
          </a:p>
        </p:txBody>
      </p:sp>
    </p:spTree>
    <p:extLst>
      <p:ext uri="{BB962C8B-B14F-4D97-AF65-F5344CB8AC3E}">
        <p14:creationId xmlns:p14="http://schemas.microsoft.com/office/powerpoint/2010/main" val="7435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82BF7D-0011-4595-AD77-6ACE4B39184C}"/>
              </a:ext>
            </a:extLst>
          </p:cNvPr>
          <p:cNvSpPr>
            <a:spLocks noGrp="1"/>
          </p:cNvSpPr>
          <p:nvPr>
            <p:ph type="body" sz="quarter" idx="10"/>
          </p:nvPr>
        </p:nvSpPr>
        <p:spPr/>
        <p:txBody>
          <a:bodyPr/>
          <a:lstStyle/>
          <a:p>
            <a:r>
              <a:rPr lang="ru-RU" sz="4000" dirty="0"/>
              <a:t>Проект программы действий </a:t>
            </a:r>
            <a:br>
              <a:rPr lang="ru-RU" sz="4000" dirty="0"/>
            </a:br>
            <a:r>
              <a:rPr lang="ru-RU" sz="4000" dirty="0"/>
              <a:t>по обеспечению ВОУЗ</a:t>
            </a:r>
          </a:p>
        </p:txBody>
      </p:sp>
    </p:spTree>
    <p:extLst>
      <p:ext uri="{BB962C8B-B14F-4D97-AF65-F5344CB8AC3E}">
        <p14:creationId xmlns:p14="http://schemas.microsoft.com/office/powerpoint/2010/main" val="336529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E834DB-07F0-A9A3-2854-F383AA6BED4A}"/>
              </a:ext>
            </a:extLst>
          </p:cNvPr>
          <p:cNvSpPr>
            <a:spLocks noGrp="1"/>
          </p:cNvSpPr>
          <p:nvPr>
            <p:ph type="body" sz="quarter" idx="11"/>
          </p:nvPr>
        </p:nvSpPr>
        <p:spPr>
          <a:xfrm>
            <a:off x="648272" y="2906069"/>
            <a:ext cx="3015034" cy="522931"/>
          </a:xfrm>
        </p:spPr>
        <p:txBody>
          <a:bodyPr/>
          <a:lstStyle/>
          <a:p>
            <a:pPr algn="ctr"/>
            <a:r>
              <a:rPr lang="ru-RU" dirty="0">
                <a:latin typeface="Nunito Sans Black" pitchFamily="2" charset="0"/>
              </a:rPr>
              <a:t>Повестка дня</a:t>
            </a:r>
          </a:p>
        </p:txBody>
      </p:sp>
      <p:sp>
        <p:nvSpPr>
          <p:cNvPr id="5" name="Text Placeholder 4">
            <a:extLst>
              <a:ext uri="{FF2B5EF4-FFF2-40B4-BE49-F238E27FC236}">
                <a16:creationId xmlns:a16="http://schemas.microsoft.com/office/drawing/2014/main" id="{C0BE889C-5B0F-19F7-5C5E-BB6C2F16964B}"/>
              </a:ext>
            </a:extLst>
          </p:cNvPr>
          <p:cNvSpPr>
            <a:spLocks noGrp="1"/>
          </p:cNvSpPr>
          <p:nvPr>
            <p:ph type="body" sz="quarter" idx="12"/>
          </p:nvPr>
        </p:nvSpPr>
        <p:spPr>
          <a:xfrm>
            <a:off x="4441788" y="1208108"/>
            <a:ext cx="7101940" cy="4441784"/>
          </a:xfrm>
        </p:spPr>
        <p:txBody>
          <a:bodyPr/>
          <a:lstStyle/>
          <a:p>
            <a:pPr marL="457200" lvl="0" indent="-457200">
              <a:lnSpc>
                <a:spcPct val="150000"/>
              </a:lnSpc>
              <a:buFont typeface="+mj-lt"/>
              <a:buAutoNum type="arabicPeriod"/>
            </a:pPr>
            <a:r>
              <a:rPr lang="ru-RU" dirty="0">
                <a:solidFill>
                  <a:srgbClr val="404040"/>
                </a:solidFill>
                <a:latin typeface="Nunito Sans" pitchFamily="2" charset="0"/>
                <a:ea typeface="Arial" panose="020B0604020202020204" pitchFamily="34" charset="0"/>
              </a:rPr>
              <a:t>Приветствие</a:t>
            </a:r>
          </a:p>
          <a:p>
            <a:pPr marL="457200" lvl="0" indent="-457200">
              <a:lnSpc>
                <a:spcPct val="150000"/>
              </a:lnSpc>
              <a:buFont typeface="+mj-lt"/>
              <a:buAutoNum type="arabicPeriod"/>
            </a:pPr>
            <a:r>
              <a:rPr lang="ru-RU" dirty="0">
                <a:solidFill>
                  <a:srgbClr val="404040"/>
                </a:solidFill>
                <a:latin typeface="Nunito Sans" pitchFamily="2" charset="0"/>
              </a:rPr>
              <a:t>Видеоматериал о СВУ ВОУЗ </a:t>
            </a:r>
          </a:p>
          <a:p>
            <a:pPr marL="457200" lvl="0" indent="-457200">
              <a:lnSpc>
                <a:spcPct val="150000"/>
              </a:lnSpc>
              <a:buFont typeface="+mj-lt"/>
              <a:buAutoNum type="arabicPeriod"/>
            </a:pPr>
            <a:r>
              <a:rPr lang="ru-RU" dirty="0">
                <a:solidFill>
                  <a:srgbClr val="404040"/>
                </a:solidFill>
                <a:latin typeface="Nunito Sans" pitchFamily="2" charset="0"/>
                <a:ea typeface="Arial" panose="020B0604020202020204" pitchFamily="34" charset="0"/>
              </a:rPr>
              <a:t>Основные выводы Обзора хода выполнения обязательств по обеспечению ВОУЗ</a:t>
            </a:r>
          </a:p>
          <a:p>
            <a:pPr marL="457200" lvl="0" indent="-457200">
              <a:lnSpc>
                <a:spcPct val="150000"/>
              </a:lnSpc>
              <a:buFont typeface="+mj-lt"/>
              <a:buAutoNum type="arabicPeriod"/>
            </a:pPr>
            <a:r>
              <a:rPr lang="ru-RU" dirty="0">
                <a:solidFill>
                  <a:srgbClr val="404040"/>
                </a:solidFill>
                <a:latin typeface="Nunito Sans" pitchFamily="2" charset="0"/>
                <a:ea typeface="Arial" panose="020B0604020202020204" pitchFamily="34" charset="0"/>
              </a:rPr>
              <a:t>Проект программы действий Движения за ВОУЗ </a:t>
            </a:r>
          </a:p>
          <a:p>
            <a:pPr marL="457200" lvl="0" indent="-457200">
              <a:lnSpc>
                <a:spcPct val="150000"/>
              </a:lnSpc>
              <a:buFont typeface="+mj-lt"/>
              <a:buAutoNum type="arabicPeriod"/>
            </a:pPr>
            <a:r>
              <a:rPr lang="ru-RU" dirty="0">
                <a:solidFill>
                  <a:srgbClr val="404040"/>
                </a:solidFill>
                <a:latin typeface="Nunito Sans" pitchFamily="2" charset="0"/>
                <a:ea typeface="Arial" panose="020B0604020202020204" pitchFamily="34" charset="0"/>
              </a:rPr>
              <a:t>Участие в процессе подготовки СВУ ВОУЗ </a:t>
            </a:r>
          </a:p>
          <a:p>
            <a:pPr marL="457200" lvl="0" indent="-457200">
              <a:lnSpc>
                <a:spcPct val="150000"/>
              </a:lnSpc>
              <a:buFont typeface="+mj-lt"/>
              <a:buAutoNum type="arabicPeriod"/>
            </a:pPr>
            <a:r>
              <a:rPr lang="ru-RU" dirty="0">
                <a:solidFill>
                  <a:srgbClr val="404040"/>
                </a:solidFill>
                <a:latin typeface="Nunito Sans" pitchFamily="2" charset="0"/>
                <a:ea typeface="Arial" panose="020B0604020202020204" pitchFamily="34" charset="0"/>
              </a:rPr>
              <a:t>Ответы на вопросы</a:t>
            </a:r>
          </a:p>
        </p:txBody>
      </p:sp>
    </p:spTree>
    <p:extLst>
      <p:ext uri="{BB962C8B-B14F-4D97-AF65-F5344CB8AC3E}">
        <p14:creationId xmlns:p14="http://schemas.microsoft.com/office/powerpoint/2010/main" val="307990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7B1D68-671C-D886-DC77-6166A687A505}"/>
              </a:ext>
            </a:extLst>
          </p:cNvPr>
          <p:cNvSpPr>
            <a:spLocks noGrp="1"/>
          </p:cNvSpPr>
          <p:nvPr>
            <p:ph type="body" sz="quarter" idx="11"/>
          </p:nvPr>
        </p:nvSpPr>
        <p:spPr/>
        <p:txBody>
          <a:bodyPr lIns="91440" tIns="45720" rIns="91440" bIns="45720" anchor="t"/>
          <a:lstStyle/>
          <a:p>
            <a:r>
              <a:rPr lang="ru-RU" dirty="0">
                <a:latin typeface="Nunito Sans Black"/>
              </a:rPr>
              <a:t>2023 г. – Время действовать</a:t>
            </a:r>
          </a:p>
          <a:p>
            <a:endParaRPr lang="en-GB" dirty="0"/>
          </a:p>
        </p:txBody>
      </p:sp>
      <p:sp>
        <p:nvSpPr>
          <p:cNvPr id="7" name="Text Placeholder 4">
            <a:extLst>
              <a:ext uri="{FF2B5EF4-FFF2-40B4-BE49-F238E27FC236}">
                <a16:creationId xmlns:a16="http://schemas.microsoft.com/office/drawing/2014/main" id="{F7115BF3-D0E0-1357-0A4F-D30F67569BEF}"/>
              </a:ext>
            </a:extLst>
          </p:cNvPr>
          <p:cNvSpPr>
            <a:spLocks noGrp="1"/>
          </p:cNvSpPr>
          <p:nvPr/>
        </p:nvSpPr>
        <p:spPr>
          <a:xfrm>
            <a:off x="5349559" y="1114425"/>
            <a:ext cx="6824979" cy="560705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charset="0"/>
                <a:ea typeface="Nunito" charset="0"/>
                <a:cs typeface="Nunito"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800" dirty="0">
                <a:latin typeface="Nunito"/>
              </a:rPr>
              <a:t>Значительная часть населения мира до настоящего времени не имеет доступа к основным услугам здравоохранения, что делает право на наивысший достижимый уровень здоровья недостижимым для слишком многих людей. </a:t>
            </a:r>
          </a:p>
          <a:p>
            <a:pPr marL="342900" indent="-342900">
              <a:buFont typeface="Arial" panose="020B0604020202020204" pitchFamily="34" charset="0"/>
              <a:buChar char="•"/>
            </a:pPr>
            <a:r>
              <a:rPr lang="ru-RU" sz="1800" dirty="0">
                <a:latin typeface="Nunito"/>
              </a:rPr>
              <a:t>Даже до пандемии COVID-19 темпы прогресса в обеспечении ВОУЗ были недостаточными. В Обзоре хода выполнения обязательств по обеспечению ВОУЗ 2022 г. отмечается незначительный прогресс в охвате услугами с течением времени, а также снижение уровня финансовой защиты.</a:t>
            </a:r>
          </a:p>
          <a:p>
            <a:pPr marL="342900" indent="-342900">
              <a:buFont typeface="Arial" panose="020B0604020202020204" pitchFamily="34" charset="0"/>
              <a:buChar char="•"/>
            </a:pPr>
            <a:r>
              <a:rPr lang="ru-RU" sz="1800" dirty="0">
                <a:latin typeface="Nunito"/>
              </a:rPr>
              <a:t>Однако опыт пандемии показывает, что обеспечение ВОУЗ и санитарно-эпидемиологической безопасности – это две важные и взаимосвязанные цели. </a:t>
            </a:r>
          </a:p>
          <a:p>
            <a:pPr marL="342900" indent="-342900">
              <a:buFont typeface="Arial" panose="020B0604020202020204" pitchFamily="34" charset="0"/>
              <a:buChar char="•"/>
            </a:pPr>
            <a:r>
              <a:rPr lang="ru-RU" sz="1800" b="1" dirty="0">
                <a:solidFill>
                  <a:srgbClr val="289791"/>
                </a:solidFill>
                <a:latin typeface="Nunito"/>
              </a:rPr>
              <a:t>В развитие политических обязательств 2019 г. и восьми областей обязательств по обеспечению всеобщего охвата услугами здравоохранения </a:t>
            </a:r>
            <a:br>
              <a:rPr lang="ru-RU" sz="1800" b="1" dirty="0">
                <a:solidFill>
                  <a:srgbClr val="289791"/>
                </a:solidFill>
                <a:latin typeface="Nunito"/>
              </a:rPr>
            </a:br>
            <a:r>
              <a:rPr lang="ru-RU" sz="1800" b="1" dirty="0">
                <a:solidFill>
                  <a:srgbClr val="289791"/>
                </a:solidFill>
                <a:latin typeface="Nunito"/>
              </a:rPr>
              <a:t>мировые лидеры имеют уникальную возможность активизировать прогресс в деле достижения здоровья для всех.</a:t>
            </a:r>
            <a:r>
              <a:rPr lang="ru-RU" sz="1800" dirty="0">
                <a:latin typeface="Nunito"/>
              </a:rPr>
              <a:t> </a:t>
            </a:r>
          </a:p>
        </p:txBody>
      </p:sp>
      <p:grpSp>
        <p:nvGrpSpPr>
          <p:cNvPr id="8" name="Group 7">
            <a:extLst>
              <a:ext uri="{FF2B5EF4-FFF2-40B4-BE49-F238E27FC236}">
                <a16:creationId xmlns:a16="http://schemas.microsoft.com/office/drawing/2014/main" id="{58C6817B-6E03-919D-FCDB-6CB6ECB72A5B}"/>
              </a:ext>
            </a:extLst>
          </p:cNvPr>
          <p:cNvGrpSpPr/>
          <p:nvPr/>
        </p:nvGrpSpPr>
        <p:grpSpPr>
          <a:xfrm>
            <a:off x="421959" y="1187450"/>
            <a:ext cx="4927600" cy="4334225"/>
            <a:chOff x="419100" y="1187450"/>
            <a:chExt cx="4622800" cy="3877025"/>
          </a:xfrm>
        </p:grpSpPr>
        <p:pic>
          <p:nvPicPr>
            <p:cNvPr id="2" name="Picture 2" descr="Map&#10;&#10;Description automatically generated">
              <a:extLst>
                <a:ext uri="{FF2B5EF4-FFF2-40B4-BE49-F238E27FC236}">
                  <a16:creationId xmlns:a16="http://schemas.microsoft.com/office/drawing/2014/main" id="{55CC25CD-6321-D9E1-0096-7354B3E38823}"/>
                </a:ext>
              </a:extLst>
            </p:cNvPr>
            <p:cNvPicPr>
              <a:picLocks noChangeAspect="1"/>
            </p:cNvPicPr>
            <p:nvPr/>
          </p:nvPicPr>
          <p:blipFill rotWithShape="1">
            <a:blip r:embed="rId3"/>
            <a:srcRect t="23280" b="529"/>
            <a:stretch/>
          </p:blipFill>
          <p:spPr>
            <a:xfrm>
              <a:off x="618158" y="1573464"/>
              <a:ext cx="4343400" cy="2938762"/>
            </a:xfrm>
            <a:prstGeom prst="rect">
              <a:avLst/>
            </a:prstGeom>
          </p:spPr>
        </p:pic>
        <p:pic>
          <p:nvPicPr>
            <p:cNvPr id="3" name="Picture 4" descr="Map&#10;&#10;Description automatically generated">
              <a:extLst>
                <a:ext uri="{FF2B5EF4-FFF2-40B4-BE49-F238E27FC236}">
                  <a16:creationId xmlns:a16="http://schemas.microsoft.com/office/drawing/2014/main" id="{2D05D526-C490-BEAC-3E87-A56474F36CB1}"/>
                </a:ext>
              </a:extLst>
            </p:cNvPr>
            <p:cNvPicPr>
              <a:picLocks noChangeAspect="1"/>
            </p:cNvPicPr>
            <p:nvPr/>
          </p:nvPicPr>
          <p:blipFill rotWithShape="1">
            <a:blip r:embed="rId3"/>
            <a:srcRect l="74494" b="85185"/>
            <a:stretch/>
          </p:blipFill>
          <p:spPr>
            <a:xfrm>
              <a:off x="3162300" y="4253163"/>
              <a:ext cx="1600202" cy="811312"/>
            </a:xfrm>
            <a:prstGeom prst="rect">
              <a:avLst/>
            </a:prstGeom>
          </p:spPr>
        </p:pic>
        <p:sp>
          <p:nvSpPr>
            <p:cNvPr id="5" name="TextBox 4">
              <a:extLst>
                <a:ext uri="{FF2B5EF4-FFF2-40B4-BE49-F238E27FC236}">
                  <a16:creationId xmlns:a16="http://schemas.microsoft.com/office/drawing/2014/main" id="{9FBE0B80-C3D3-4B6C-55D6-85F0C7B5D6DD}"/>
                </a:ext>
              </a:extLst>
            </p:cNvPr>
            <p:cNvSpPr txBox="1"/>
            <p:nvPr/>
          </p:nvSpPr>
          <p:spPr>
            <a:xfrm>
              <a:off x="419100" y="4375150"/>
              <a:ext cx="3263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cs typeface="Calibri"/>
                </a:rPr>
                <a:t>Источник</a:t>
              </a:r>
              <a:r>
                <a:rPr lang="ru-RU" dirty="0"/>
                <a:t>: Обзор ВОУЗ 2022 г.</a:t>
              </a:r>
            </a:p>
          </p:txBody>
        </p:sp>
        <p:sp>
          <p:nvSpPr>
            <p:cNvPr id="6" name="TextBox 5">
              <a:extLst>
                <a:ext uri="{FF2B5EF4-FFF2-40B4-BE49-F238E27FC236}">
                  <a16:creationId xmlns:a16="http://schemas.microsoft.com/office/drawing/2014/main" id="{AF1752E8-91F6-BBEA-EA7A-C2365B02C960}"/>
                </a:ext>
              </a:extLst>
            </p:cNvPr>
            <p:cNvSpPr txBox="1"/>
            <p:nvPr/>
          </p:nvSpPr>
          <p:spPr>
            <a:xfrm>
              <a:off x="419100" y="1187450"/>
              <a:ext cx="4622800" cy="52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600" b="1" dirty="0">
                  <a:cs typeface="Calibri"/>
                </a:rPr>
                <a:t>Прогресс по индексу всеобщего охвата услугами здравоохранения</a:t>
              </a:r>
            </a:p>
          </p:txBody>
        </p:sp>
      </p:grpSp>
    </p:spTree>
    <p:extLst>
      <p:ext uri="{BB962C8B-B14F-4D97-AF65-F5344CB8AC3E}">
        <p14:creationId xmlns:p14="http://schemas.microsoft.com/office/powerpoint/2010/main" val="90551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030E74-73AD-49B5-BE49-B742D5FA69E3}"/>
              </a:ext>
            </a:extLst>
          </p:cNvPr>
          <p:cNvSpPr>
            <a:spLocks noGrp="1"/>
          </p:cNvSpPr>
          <p:nvPr>
            <p:ph type="body" sz="quarter" idx="10"/>
          </p:nvPr>
        </p:nvSpPr>
        <p:spPr/>
        <p:txBody>
          <a:bodyPr/>
          <a:lstStyle/>
          <a:p>
            <a:r>
              <a:rPr lang="ru-RU" sz="4000" dirty="0"/>
              <a:t>Восемь направлений действий</a:t>
            </a:r>
          </a:p>
        </p:txBody>
      </p:sp>
      <p:grpSp>
        <p:nvGrpSpPr>
          <p:cNvPr id="3" name="Group 2">
            <a:extLst>
              <a:ext uri="{FF2B5EF4-FFF2-40B4-BE49-F238E27FC236}">
                <a16:creationId xmlns:a16="http://schemas.microsoft.com/office/drawing/2014/main" id="{82D07234-0600-45AD-9FEE-640C6D797F17}"/>
              </a:ext>
            </a:extLst>
          </p:cNvPr>
          <p:cNvGrpSpPr/>
          <p:nvPr/>
        </p:nvGrpSpPr>
        <p:grpSpPr>
          <a:xfrm>
            <a:off x="1524950" y="3732648"/>
            <a:ext cx="9142099" cy="760925"/>
            <a:chOff x="1965757" y="4033083"/>
            <a:chExt cx="9142099" cy="760925"/>
          </a:xfrm>
        </p:grpSpPr>
        <p:grpSp>
          <p:nvGrpSpPr>
            <p:cNvPr id="4" name="object 3">
              <a:extLst>
                <a:ext uri="{FF2B5EF4-FFF2-40B4-BE49-F238E27FC236}">
                  <a16:creationId xmlns:a16="http://schemas.microsoft.com/office/drawing/2014/main" id="{1AE7F269-B891-4CD2-A551-3111D2DB900E}"/>
                </a:ext>
              </a:extLst>
            </p:cNvPr>
            <p:cNvGrpSpPr/>
            <p:nvPr/>
          </p:nvGrpSpPr>
          <p:grpSpPr>
            <a:xfrm>
              <a:off x="5596904" y="4043548"/>
              <a:ext cx="712600" cy="712600"/>
              <a:chOff x="606254" y="3864552"/>
              <a:chExt cx="617855" cy="617855"/>
            </a:xfrm>
          </p:grpSpPr>
          <p:sp>
            <p:nvSpPr>
              <p:cNvPr id="23" name="object 4">
                <a:extLst>
                  <a:ext uri="{FF2B5EF4-FFF2-40B4-BE49-F238E27FC236}">
                    <a16:creationId xmlns:a16="http://schemas.microsoft.com/office/drawing/2014/main" id="{55F4BE52-7D34-40DF-B1A7-081EA49F0ADE}"/>
                  </a:ext>
                </a:extLst>
              </p:cNvPr>
              <p:cNvSpPr/>
              <p:nvPr/>
            </p:nvSpPr>
            <p:spPr>
              <a:xfrm>
                <a:off x="606254" y="3864552"/>
                <a:ext cx="617855" cy="617855"/>
              </a:xfrm>
              <a:custGeom>
                <a:avLst/>
                <a:gdLst/>
                <a:ahLst/>
                <a:cxnLst/>
                <a:rect l="l" t="t" r="r" b="b"/>
                <a:pathLst>
                  <a:path w="617855" h="617854">
                    <a:moveTo>
                      <a:pt x="308902" y="0"/>
                    </a:moveTo>
                    <a:lnTo>
                      <a:pt x="263255" y="3349"/>
                    </a:lnTo>
                    <a:lnTo>
                      <a:pt x="219688" y="13077"/>
                    </a:lnTo>
                    <a:lnTo>
                      <a:pt x="178677" y="28708"/>
                    </a:lnTo>
                    <a:lnTo>
                      <a:pt x="140702" y="49762"/>
                    </a:lnTo>
                    <a:lnTo>
                      <a:pt x="106240" y="75763"/>
                    </a:lnTo>
                    <a:lnTo>
                      <a:pt x="75769" y="106233"/>
                    </a:lnTo>
                    <a:lnTo>
                      <a:pt x="49766" y="140694"/>
                    </a:lnTo>
                    <a:lnTo>
                      <a:pt x="28710" y="178667"/>
                    </a:lnTo>
                    <a:lnTo>
                      <a:pt x="13078" y="219676"/>
                    </a:lnTo>
                    <a:lnTo>
                      <a:pt x="3349" y="263243"/>
                    </a:lnTo>
                    <a:lnTo>
                      <a:pt x="0" y="308889"/>
                    </a:lnTo>
                    <a:lnTo>
                      <a:pt x="3349" y="354535"/>
                    </a:lnTo>
                    <a:lnTo>
                      <a:pt x="13078" y="398102"/>
                    </a:lnTo>
                    <a:lnTo>
                      <a:pt x="28710" y="439111"/>
                    </a:lnTo>
                    <a:lnTo>
                      <a:pt x="49766" y="477084"/>
                    </a:lnTo>
                    <a:lnTo>
                      <a:pt x="75769" y="511545"/>
                    </a:lnTo>
                    <a:lnTo>
                      <a:pt x="106240" y="542014"/>
                    </a:lnTo>
                    <a:lnTo>
                      <a:pt x="140702" y="568015"/>
                    </a:lnTo>
                    <a:lnTo>
                      <a:pt x="178677" y="589070"/>
                    </a:lnTo>
                    <a:lnTo>
                      <a:pt x="219688" y="604701"/>
                    </a:lnTo>
                    <a:lnTo>
                      <a:pt x="263255" y="614429"/>
                    </a:lnTo>
                    <a:lnTo>
                      <a:pt x="308902" y="617778"/>
                    </a:lnTo>
                    <a:lnTo>
                      <a:pt x="354545" y="614429"/>
                    </a:lnTo>
                    <a:lnTo>
                      <a:pt x="398110" y="604701"/>
                    </a:lnTo>
                    <a:lnTo>
                      <a:pt x="439118" y="589070"/>
                    </a:lnTo>
                    <a:lnTo>
                      <a:pt x="477091" y="568015"/>
                    </a:lnTo>
                    <a:lnTo>
                      <a:pt x="511552" y="542014"/>
                    </a:lnTo>
                    <a:lnTo>
                      <a:pt x="542023" y="511545"/>
                    </a:lnTo>
                    <a:lnTo>
                      <a:pt x="568025" y="477084"/>
                    </a:lnTo>
                    <a:lnTo>
                      <a:pt x="589081" y="439111"/>
                    </a:lnTo>
                    <a:lnTo>
                      <a:pt x="604712" y="398102"/>
                    </a:lnTo>
                    <a:lnTo>
                      <a:pt x="614442" y="354535"/>
                    </a:lnTo>
                    <a:lnTo>
                      <a:pt x="617791" y="308889"/>
                    </a:lnTo>
                    <a:lnTo>
                      <a:pt x="614442" y="263243"/>
                    </a:lnTo>
                    <a:lnTo>
                      <a:pt x="604712" y="219676"/>
                    </a:lnTo>
                    <a:lnTo>
                      <a:pt x="589081" y="178667"/>
                    </a:lnTo>
                    <a:lnTo>
                      <a:pt x="568025" y="140694"/>
                    </a:lnTo>
                    <a:lnTo>
                      <a:pt x="542023" y="106233"/>
                    </a:lnTo>
                    <a:lnTo>
                      <a:pt x="511552" y="75763"/>
                    </a:lnTo>
                    <a:lnTo>
                      <a:pt x="477091" y="49762"/>
                    </a:lnTo>
                    <a:lnTo>
                      <a:pt x="439118" y="28708"/>
                    </a:lnTo>
                    <a:lnTo>
                      <a:pt x="398110" y="13077"/>
                    </a:lnTo>
                    <a:lnTo>
                      <a:pt x="354545" y="3349"/>
                    </a:lnTo>
                    <a:lnTo>
                      <a:pt x="308902" y="0"/>
                    </a:lnTo>
                    <a:close/>
                  </a:path>
                </a:pathLst>
              </a:custGeom>
              <a:solidFill>
                <a:srgbClr val="3B94C7"/>
              </a:solidFill>
            </p:spPr>
            <p:txBody>
              <a:bodyPr wrap="square" lIns="0" tIns="0" rIns="0" bIns="0" rtlCol="0"/>
              <a:lstStyle/>
              <a:p>
                <a:endParaRPr dirty="0"/>
              </a:p>
            </p:txBody>
          </p:sp>
          <p:pic>
            <p:nvPicPr>
              <p:cNvPr id="24" name="object 5">
                <a:extLst>
                  <a:ext uri="{FF2B5EF4-FFF2-40B4-BE49-F238E27FC236}">
                    <a16:creationId xmlns:a16="http://schemas.microsoft.com/office/drawing/2014/main" id="{2F924BC4-CDB1-4596-80F2-F2BC5D3855D4}"/>
                  </a:ext>
                </a:extLst>
              </p:cNvPr>
              <p:cNvPicPr/>
              <p:nvPr/>
            </p:nvPicPr>
            <p:blipFill>
              <a:blip r:embed="rId2" cstate="print"/>
              <a:stretch>
                <a:fillRect/>
              </a:stretch>
            </p:blipFill>
            <p:spPr>
              <a:xfrm>
                <a:off x="733526" y="4070107"/>
                <a:ext cx="207697" cy="307798"/>
              </a:xfrm>
              <a:prstGeom prst="rect">
                <a:avLst/>
              </a:prstGeom>
            </p:spPr>
          </p:pic>
          <p:sp>
            <p:nvSpPr>
              <p:cNvPr id="25" name="object 6">
                <a:extLst>
                  <a:ext uri="{FF2B5EF4-FFF2-40B4-BE49-F238E27FC236}">
                    <a16:creationId xmlns:a16="http://schemas.microsoft.com/office/drawing/2014/main" id="{31868B01-85D4-48D2-8A2F-FE62D4FCBB88}"/>
                  </a:ext>
                </a:extLst>
              </p:cNvPr>
              <p:cNvSpPr/>
              <p:nvPr/>
            </p:nvSpPr>
            <p:spPr>
              <a:xfrm>
                <a:off x="916122" y="3968979"/>
                <a:ext cx="180975" cy="408940"/>
              </a:xfrm>
              <a:custGeom>
                <a:avLst/>
                <a:gdLst/>
                <a:ahLst/>
                <a:cxnLst/>
                <a:rect l="l" t="t" r="r" b="b"/>
                <a:pathLst>
                  <a:path w="180975" h="408939">
                    <a:moveTo>
                      <a:pt x="180657" y="331990"/>
                    </a:moveTo>
                    <a:lnTo>
                      <a:pt x="165354" y="331990"/>
                    </a:lnTo>
                    <a:lnTo>
                      <a:pt x="165354" y="394106"/>
                    </a:lnTo>
                    <a:lnTo>
                      <a:pt x="46355" y="394106"/>
                    </a:lnTo>
                    <a:lnTo>
                      <a:pt x="46355" y="408927"/>
                    </a:lnTo>
                    <a:lnTo>
                      <a:pt x="180657" y="408927"/>
                    </a:lnTo>
                    <a:lnTo>
                      <a:pt x="180657" y="331990"/>
                    </a:lnTo>
                    <a:close/>
                  </a:path>
                  <a:path w="180975" h="408939">
                    <a:moveTo>
                      <a:pt x="180657" y="173126"/>
                    </a:moveTo>
                    <a:lnTo>
                      <a:pt x="165354" y="173126"/>
                    </a:lnTo>
                    <a:lnTo>
                      <a:pt x="165354" y="235242"/>
                    </a:lnTo>
                    <a:lnTo>
                      <a:pt x="46355" y="235242"/>
                    </a:lnTo>
                    <a:lnTo>
                      <a:pt x="46355" y="252564"/>
                    </a:lnTo>
                    <a:lnTo>
                      <a:pt x="165354" y="252564"/>
                    </a:lnTo>
                    <a:lnTo>
                      <a:pt x="165354" y="314680"/>
                    </a:lnTo>
                    <a:lnTo>
                      <a:pt x="46355" y="314680"/>
                    </a:lnTo>
                    <a:lnTo>
                      <a:pt x="46355" y="332003"/>
                    </a:lnTo>
                    <a:lnTo>
                      <a:pt x="77419" y="332003"/>
                    </a:lnTo>
                    <a:lnTo>
                      <a:pt x="77419" y="394106"/>
                    </a:lnTo>
                    <a:lnTo>
                      <a:pt x="103238" y="394106"/>
                    </a:lnTo>
                    <a:lnTo>
                      <a:pt x="103238" y="331990"/>
                    </a:lnTo>
                    <a:lnTo>
                      <a:pt x="180657" y="331990"/>
                    </a:lnTo>
                    <a:lnTo>
                      <a:pt x="180657" y="173126"/>
                    </a:lnTo>
                    <a:close/>
                  </a:path>
                  <a:path w="180975" h="408939">
                    <a:moveTo>
                      <a:pt x="103238" y="252564"/>
                    </a:moveTo>
                    <a:lnTo>
                      <a:pt x="77419" y="252564"/>
                    </a:lnTo>
                    <a:lnTo>
                      <a:pt x="77419" y="314680"/>
                    </a:lnTo>
                    <a:lnTo>
                      <a:pt x="103238" y="314680"/>
                    </a:lnTo>
                    <a:lnTo>
                      <a:pt x="103238" y="252564"/>
                    </a:lnTo>
                    <a:close/>
                  </a:path>
                  <a:path w="180975" h="408939">
                    <a:moveTo>
                      <a:pt x="103238" y="173126"/>
                    </a:moveTo>
                    <a:lnTo>
                      <a:pt x="77419" y="173126"/>
                    </a:lnTo>
                    <a:lnTo>
                      <a:pt x="77419" y="235242"/>
                    </a:lnTo>
                    <a:lnTo>
                      <a:pt x="103238" y="235242"/>
                    </a:lnTo>
                    <a:lnTo>
                      <a:pt x="103238" y="173126"/>
                    </a:lnTo>
                    <a:close/>
                  </a:path>
                  <a:path w="180975" h="408939">
                    <a:moveTo>
                      <a:pt x="180657" y="0"/>
                    </a:moveTo>
                    <a:lnTo>
                      <a:pt x="0" y="0"/>
                    </a:lnTo>
                    <a:lnTo>
                      <a:pt x="0" y="162610"/>
                    </a:lnTo>
                    <a:lnTo>
                      <a:pt x="15303" y="176415"/>
                    </a:lnTo>
                    <a:lnTo>
                      <a:pt x="15303" y="173126"/>
                    </a:lnTo>
                    <a:lnTo>
                      <a:pt x="180657" y="173126"/>
                    </a:lnTo>
                    <a:lnTo>
                      <a:pt x="180657" y="135039"/>
                    </a:lnTo>
                    <a:lnTo>
                      <a:pt x="71259" y="135039"/>
                    </a:lnTo>
                    <a:lnTo>
                      <a:pt x="71259" y="99758"/>
                    </a:lnTo>
                    <a:lnTo>
                      <a:pt x="35979" y="99758"/>
                    </a:lnTo>
                    <a:lnTo>
                      <a:pt x="35979" y="60960"/>
                    </a:lnTo>
                    <a:lnTo>
                      <a:pt x="71259" y="60960"/>
                    </a:lnTo>
                    <a:lnTo>
                      <a:pt x="71259" y="25679"/>
                    </a:lnTo>
                    <a:lnTo>
                      <a:pt x="180657" y="25679"/>
                    </a:lnTo>
                    <a:lnTo>
                      <a:pt x="180657" y="0"/>
                    </a:lnTo>
                    <a:close/>
                  </a:path>
                  <a:path w="180975" h="408939">
                    <a:moveTo>
                      <a:pt x="180657" y="25679"/>
                    </a:moveTo>
                    <a:lnTo>
                      <a:pt x="110070" y="25679"/>
                    </a:lnTo>
                    <a:lnTo>
                      <a:pt x="110070" y="60960"/>
                    </a:lnTo>
                    <a:lnTo>
                      <a:pt x="145351" y="60960"/>
                    </a:lnTo>
                    <a:lnTo>
                      <a:pt x="145351" y="99758"/>
                    </a:lnTo>
                    <a:lnTo>
                      <a:pt x="110070" y="99758"/>
                    </a:lnTo>
                    <a:lnTo>
                      <a:pt x="110070" y="135039"/>
                    </a:lnTo>
                    <a:lnTo>
                      <a:pt x="180657" y="135039"/>
                    </a:lnTo>
                    <a:lnTo>
                      <a:pt x="180657" y="25679"/>
                    </a:lnTo>
                    <a:close/>
                  </a:path>
                </a:pathLst>
              </a:custGeom>
              <a:solidFill>
                <a:srgbClr val="FFFFFF"/>
              </a:solidFill>
            </p:spPr>
            <p:txBody>
              <a:bodyPr wrap="square" lIns="0" tIns="0" rIns="0" bIns="0" rtlCol="0"/>
              <a:lstStyle/>
              <a:p>
                <a:endParaRPr dirty="0"/>
              </a:p>
            </p:txBody>
          </p:sp>
        </p:grpSp>
        <p:grpSp>
          <p:nvGrpSpPr>
            <p:cNvPr id="5" name="object 7">
              <a:extLst>
                <a:ext uri="{FF2B5EF4-FFF2-40B4-BE49-F238E27FC236}">
                  <a16:creationId xmlns:a16="http://schemas.microsoft.com/office/drawing/2014/main" id="{154B2B1D-2EA0-4770-A921-884D5A6A545A}"/>
                </a:ext>
              </a:extLst>
            </p:cNvPr>
            <p:cNvGrpSpPr/>
            <p:nvPr/>
          </p:nvGrpSpPr>
          <p:grpSpPr>
            <a:xfrm>
              <a:off x="6735106" y="4041010"/>
              <a:ext cx="711867" cy="711867"/>
              <a:chOff x="606966" y="4876129"/>
              <a:chExt cx="617220" cy="617220"/>
            </a:xfrm>
          </p:grpSpPr>
          <p:sp>
            <p:nvSpPr>
              <p:cNvPr id="21" name="object 8">
                <a:extLst>
                  <a:ext uri="{FF2B5EF4-FFF2-40B4-BE49-F238E27FC236}">
                    <a16:creationId xmlns:a16="http://schemas.microsoft.com/office/drawing/2014/main" id="{1583DB70-CAA2-40DA-9D3C-4C6F16AD2D4F}"/>
                  </a:ext>
                </a:extLst>
              </p:cNvPr>
              <p:cNvSpPr/>
              <p:nvPr/>
            </p:nvSpPr>
            <p:spPr>
              <a:xfrm>
                <a:off x="606966" y="4876129"/>
                <a:ext cx="617220" cy="617220"/>
              </a:xfrm>
              <a:custGeom>
                <a:avLst/>
                <a:gdLst/>
                <a:ahLst/>
                <a:cxnLst/>
                <a:rect l="l" t="t" r="r" b="b"/>
                <a:pathLst>
                  <a:path w="617219" h="617220">
                    <a:moveTo>
                      <a:pt x="308546" y="0"/>
                    </a:moveTo>
                    <a:lnTo>
                      <a:pt x="262951" y="3345"/>
                    </a:lnTo>
                    <a:lnTo>
                      <a:pt x="219433" y="13063"/>
                    </a:lnTo>
                    <a:lnTo>
                      <a:pt x="178469" y="28676"/>
                    </a:lnTo>
                    <a:lnTo>
                      <a:pt x="140538" y="49707"/>
                    </a:lnTo>
                    <a:lnTo>
                      <a:pt x="106116" y="75679"/>
                    </a:lnTo>
                    <a:lnTo>
                      <a:pt x="75680" y="106114"/>
                    </a:lnTo>
                    <a:lnTo>
                      <a:pt x="49707" y="140535"/>
                    </a:lnTo>
                    <a:lnTo>
                      <a:pt x="28676" y="178464"/>
                    </a:lnTo>
                    <a:lnTo>
                      <a:pt x="13063" y="219426"/>
                    </a:lnTo>
                    <a:lnTo>
                      <a:pt x="3345" y="262941"/>
                    </a:lnTo>
                    <a:lnTo>
                      <a:pt x="0" y="308533"/>
                    </a:lnTo>
                    <a:lnTo>
                      <a:pt x="3345" y="354126"/>
                    </a:lnTo>
                    <a:lnTo>
                      <a:pt x="13063" y="397641"/>
                    </a:lnTo>
                    <a:lnTo>
                      <a:pt x="28676" y="438602"/>
                    </a:lnTo>
                    <a:lnTo>
                      <a:pt x="49707" y="476532"/>
                    </a:lnTo>
                    <a:lnTo>
                      <a:pt x="75680" y="510953"/>
                    </a:lnTo>
                    <a:lnTo>
                      <a:pt x="106116" y="541388"/>
                    </a:lnTo>
                    <a:lnTo>
                      <a:pt x="140538" y="567360"/>
                    </a:lnTo>
                    <a:lnTo>
                      <a:pt x="178469" y="588391"/>
                    </a:lnTo>
                    <a:lnTo>
                      <a:pt x="219433" y="604004"/>
                    </a:lnTo>
                    <a:lnTo>
                      <a:pt x="262951" y="613722"/>
                    </a:lnTo>
                    <a:lnTo>
                      <a:pt x="308546" y="617067"/>
                    </a:lnTo>
                    <a:lnTo>
                      <a:pt x="354138" y="613722"/>
                    </a:lnTo>
                    <a:lnTo>
                      <a:pt x="397654" y="604004"/>
                    </a:lnTo>
                    <a:lnTo>
                      <a:pt x="438615" y="588391"/>
                    </a:lnTo>
                    <a:lnTo>
                      <a:pt x="476545" y="567360"/>
                    </a:lnTo>
                    <a:lnTo>
                      <a:pt x="510966" y="541388"/>
                    </a:lnTo>
                    <a:lnTo>
                      <a:pt x="541401" y="510953"/>
                    </a:lnTo>
                    <a:lnTo>
                      <a:pt x="567372" y="476532"/>
                    </a:lnTo>
                    <a:lnTo>
                      <a:pt x="588403" y="438602"/>
                    </a:lnTo>
                    <a:lnTo>
                      <a:pt x="604017" y="397641"/>
                    </a:lnTo>
                    <a:lnTo>
                      <a:pt x="613734" y="354126"/>
                    </a:lnTo>
                    <a:lnTo>
                      <a:pt x="617080" y="308533"/>
                    </a:lnTo>
                    <a:lnTo>
                      <a:pt x="613734" y="262941"/>
                    </a:lnTo>
                    <a:lnTo>
                      <a:pt x="604017" y="219426"/>
                    </a:lnTo>
                    <a:lnTo>
                      <a:pt x="588403" y="178464"/>
                    </a:lnTo>
                    <a:lnTo>
                      <a:pt x="567372" y="140535"/>
                    </a:lnTo>
                    <a:lnTo>
                      <a:pt x="541401" y="106114"/>
                    </a:lnTo>
                    <a:lnTo>
                      <a:pt x="510966" y="75679"/>
                    </a:lnTo>
                    <a:lnTo>
                      <a:pt x="476545" y="49707"/>
                    </a:lnTo>
                    <a:lnTo>
                      <a:pt x="438615" y="28676"/>
                    </a:lnTo>
                    <a:lnTo>
                      <a:pt x="397654" y="13063"/>
                    </a:lnTo>
                    <a:lnTo>
                      <a:pt x="354138" y="3345"/>
                    </a:lnTo>
                    <a:lnTo>
                      <a:pt x="308546" y="0"/>
                    </a:lnTo>
                    <a:close/>
                  </a:path>
                </a:pathLst>
              </a:custGeom>
              <a:solidFill>
                <a:srgbClr val="3B94C7"/>
              </a:solidFill>
            </p:spPr>
            <p:txBody>
              <a:bodyPr wrap="square" lIns="0" tIns="0" rIns="0" bIns="0" rtlCol="0"/>
              <a:lstStyle/>
              <a:p>
                <a:endParaRPr dirty="0"/>
              </a:p>
            </p:txBody>
          </p:sp>
          <p:sp>
            <p:nvSpPr>
              <p:cNvPr id="22" name="object 9">
                <a:extLst>
                  <a:ext uri="{FF2B5EF4-FFF2-40B4-BE49-F238E27FC236}">
                    <a16:creationId xmlns:a16="http://schemas.microsoft.com/office/drawing/2014/main" id="{A293ADF6-E83F-4420-877A-44683875FC1E}"/>
                  </a:ext>
                </a:extLst>
              </p:cNvPr>
              <p:cNvSpPr/>
              <p:nvPr/>
            </p:nvSpPr>
            <p:spPr>
              <a:xfrm>
                <a:off x="822393" y="5020068"/>
                <a:ext cx="186690" cy="329565"/>
              </a:xfrm>
              <a:custGeom>
                <a:avLst/>
                <a:gdLst/>
                <a:ahLst/>
                <a:cxnLst/>
                <a:rect l="l" t="t" r="r" b="b"/>
                <a:pathLst>
                  <a:path w="186690" h="329564">
                    <a:moveTo>
                      <a:pt x="113360" y="0"/>
                    </a:moveTo>
                    <a:lnTo>
                      <a:pt x="77444" y="0"/>
                    </a:lnTo>
                    <a:lnTo>
                      <a:pt x="77444" y="38735"/>
                    </a:lnTo>
                    <a:lnTo>
                      <a:pt x="61837" y="42145"/>
                    </a:lnTo>
                    <a:lnTo>
                      <a:pt x="24104" y="63728"/>
                    </a:lnTo>
                    <a:lnTo>
                      <a:pt x="4803" y="98382"/>
                    </a:lnTo>
                    <a:lnTo>
                      <a:pt x="3517" y="111963"/>
                    </a:lnTo>
                    <a:lnTo>
                      <a:pt x="4265" y="123329"/>
                    </a:lnTo>
                    <a:lnTo>
                      <a:pt x="28595" y="162567"/>
                    </a:lnTo>
                    <a:lnTo>
                      <a:pt x="74568" y="181480"/>
                    </a:lnTo>
                    <a:lnTo>
                      <a:pt x="96278" y="187224"/>
                    </a:lnTo>
                    <a:lnTo>
                      <a:pt x="110970" y="191534"/>
                    </a:lnTo>
                    <a:lnTo>
                      <a:pt x="123621" y="195922"/>
                    </a:lnTo>
                    <a:lnTo>
                      <a:pt x="129438" y="199275"/>
                    </a:lnTo>
                    <a:lnTo>
                      <a:pt x="138823" y="207721"/>
                    </a:lnTo>
                    <a:lnTo>
                      <a:pt x="141173" y="213233"/>
                    </a:lnTo>
                    <a:lnTo>
                      <a:pt x="141173" y="220040"/>
                    </a:lnTo>
                    <a:lnTo>
                      <a:pt x="112696" y="253312"/>
                    </a:lnTo>
                    <a:lnTo>
                      <a:pt x="91528" y="255600"/>
                    </a:lnTo>
                    <a:lnTo>
                      <a:pt x="80980" y="255204"/>
                    </a:lnTo>
                    <a:lnTo>
                      <a:pt x="42361" y="245658"/>
                    </a:lnTo>
                    <a:lnTo>
                      <a:pt x="15138" y="229552"/>
                    </a:lnTo>
                    <a:lnTo>
                      <a:pt x="0" y="262293"/>
                    </a:lnTo>
                    <a:lnTo>
                      <a:pt x="34670" y="282003"/>
                    </a:lnTo>
                    <a:lnTo>
                      <a:pt x="78155" y="291160"/>
                    </a:lnTo>
                    <a:lnTo>
                      <a:pt x="78155" y="329184"/>
                    </a:lnTo>
                    <a:lnTo>
                      <a:pt x="114058" y="329184"/>
                    </a:lnTo>
                    <a:lnTo>
                      <a:pt x="114058" y="290461"/>
                    </a:lnTo>
                    <a:lnTo>
                      <a:pt x="129617" y="287082"/>
                    </a:lnTo>
                    <a:lnTo>
                      <a:pt x="166522" y="265988"/>
                    </a:lnTo>
                    <a:lnTo>
                      <a:pt x="185001" y="231832"/>
                    </a:lnTo>
                    <a:lnTo>
                      <a:pt x="186232" y="218287"/>
                    </a:lnTo>
                    <a:lnTo>
                      <a:pt x="185529" y="207417"/>
                    </a:lnTo>
                    <a:lnTo>
                      <a:pt x="162518" y="169746"/>
                    </a:lnTo>
                    <a:lnTo>
                      <a:pt x="118213" y="151753"/>
                    </a:lnTo>
                    <a:lnTo>
                      <a:pt x="96779" y="146312"/>
                    </a:lnTo>
                    <a:lnTo>
                      <a:pt x="81376" y="141912"/>
                    </a:lnTo>
                    <a:lnTo>
                      <a:pt x="67525" y="136956"/>
                    </a:lnTo>
                    <a:lnTo>
                      <a:pt x="61252" y="133146"/>
                    </a:lnTo>
                    <a:lnTo>
                      <a:pt x="51396" y="123520"/>
                    </a:lnTo>
                    <a:lnTo>
                      <a:pt x="48933" y="117246"/>
                    </a:lnTo>
                    <a:lnTo>
                      <a:pt x="48933" y="109499"/>
                    </a:lnTo>
                    <a:lnTo>
                      <a:pt x="76873" y="75963"/>
                    </a:lnTo>
                    <a:lnTo>
                      <a:pt x="96456" y="73583"/>
                    </a:lnTo>
                    <a:lnTo>
                      <a:pt x="114830" y="75190"/>
                    </a:lnTo>
                    <a:lnTo>
                      <a:pt x="132632" y="80011"/>
                    </a:lnTo>
                    <a:lnTo>
                      <a:pt x="149863" y="88044"/>
                    </a:lnTo>
                    <a:lnTo>
                      <a:pt x="166522" y="99288"/>
                    </a:lnTo>
                    <a:lnTo>
                      <a:pt x="181660" y="66548"/>
                    </a:lnTo>
                    <a:lnTo>
                      <a:pt x="142372" y="44846"/>
                    </a:lnTo>
                    <a:lnTo>
                      <a:pt x="113360" y="38379"/>
                    </a:lnTo>
                    <a:lnTo>
                      <a:pt x="113360" y="0"/>
                    </a:lnTo>
                    <a:close/>
                  </a:path>
                </a:pathLst>
              </a:custGeom>
              <a:solidFill>
                <a:srgbClr val="FFFFFF"/>
              </a:solidFill>
            </p:spPr>
            <p:txBody>
              <a:bodyPr wrap="square" lIns="0" tIns="0" rIns="0" bIns="0" rtlCol="0"/>
              <a:lstStyle/>
              <a:p>
                <a:endParaRPr dirty="0"/>
              </a:p>
            </p:txBody>
          </p:sp>
        </p:grpSp>
        <p:grpSp>
          <p:nvGrpSpPr>
            <p:cNvPr id="6" name="object 10">
              <a:extLst>
                <a:ext uri="{FF2B5EF4-FFF2-40B4-BE49-F238E27FC236}">
                  <a16:creationId xmlns:a16="http://schemas.microsoft.com/office/drawing/2014/main" id="{60736EE4-CE4F-4E03-AB09-308974CCA046}"/>
                </a:ext>
              </a:extLst>
            </p:cNvPr>
            <p:cNvGrpSpPr/>
            <p:nvPr/>
          </p:nvGrpSpPr>
          <p:grpSpPr>
            <a:xfrm>
              <a:off x="9174844" y="4033083"/>
              <a:ext cx="716994" cy="716994"/>
              <a:chOff x="599904" y="6713091"/>
              <a:chExt cx="621665" cy="621665"/>
            </a:xfrm>
            <a:solidFill>
              <a:srgbClr val="3B94C7"/>
            </a:solidFill>
          </p:grpSpPr>
          <p:sp>
            <p:nvSpPr>
              <p:cNvPr id="19" name="object 11">
                <a:extLst>
                  <a:ext uri="{FF2B5EF4-FFF2-40B4-BE49-F238E27FC236}">
                    <a16:creationId xmlns:a16="http://schemas.microsoft.com/office/drawing/2014/main" id="{037A4F62-A46E-45BF-A22C-65A6884A2E97}"/>
                  </a:ext>
                </a:extLst>
              </p:cNvPr>
              <p:cNvSpPr/>
              <p:nvPr/>
            </p:nvSpPr>
            <p:spPr>
              <a:xfrm>
                <a:off x="599904" y="6713091"/>
                <a:ext cx="621665" cy="621665"/>
              </a:xfrm>
              <a:custGeom>
                <a:avLst/>
                <a:gdLst/>
                <a:ahLst/>
                <a:cxnLst/>
                <a:rect l="l" t="t" r="r" b="b"/>
                <a:pathLst>
                  <a:path w="621665" h="621665">
                    <a:moveTo>
                      <a:pt x="310667" y="0"/>
                    </a:moveTo>
                    <a:lnTo>
                      <a:pt x="264759" y="3368"/>
                    </a:lnTo>
                    <a:lnTo>
                      <a:pt x="220942" y="13153"/>
                    </a:lnTo>
                    <a:lnTo>
                      <a:pt x="179697" y="28874"/>
                    </a:lnTo>
                    <a:lnTo>
                      <a:pt x="141505" y="50050"/>
                    </a:lnTo>
                    <a:lnTo>
                      <a:pt x="106846" y="76201"/>
                    </a:lnTo>
                    <a:lnTo>
                      <a:pt x="76201" y="106846"/>
                    </a:lnTo>
                    <a:lnTo>
                      <a:pt x="50050" y="141505"/>
                    </a:lnTo>
                    <a:lnTo>
                      <a:pt x="28874" y="179697"/>
                    </a:lnTo>
                    <a:lnTo>
                      <a:pt x="13153" y="220942"/>
                    </a:lnTo>
                    <a:lnTo>
                      <a:pt x="3368" y="264759"/>
                    </a:lnTo>
                    <a:lnTo>
                      <a:pt x="0" y="310667"/>
                    </a:lnTo>
                    <a:lnTo>
                      <a:pt x="3368" y="356575"/>
                    </a:lnTo>
                    <a:lnTo>
                      <a:pt x="13153" y="400392"/>
                    </a:lnTo>
                    <a:lnTo>
                      <a:pt x="28874" y="441636"/>
                    </a:lnTo>
                    <a:lnTo>
                      <a:pt x="50050" y="479829"/>
                    </a:lnTo>
                    <a:lnTo>
                      <a:pt x="76201" y="514488"/>
                    </a:lnTo>
                    <a:lnTo>
                      <a:pt x="106846" y="545133"/>
                    </a:lnTo>
                    <a:lnTo>
                      <a:pt x="141505" y="571284"/>
                    </a:lnTo>
                    <a:lnTo>
                      <a:pt x="179697" y="592460"/>
                    </a:lnTo>
                    <a:lnTo>
                      <a:pt x="220942" y="608181"/>
                    </a:lnTo>
                    <a:lnTo>
                      <a:pt x="264759" y="617966"/>
                    </a:lnTo>
                    <a:lnTo>
                      <a:pt x="310667" y="621334"/>
                    </a:lnTo>
                    <a:lnTo>
                      <a:pt x="356575" y="617966"/>
                    </a:lnTo>
                    <a:lnTo>
                      <a:pt x="400392" y="608181"/>
                    </a:lnTo>
                    <a:lnTo>
                      <a:pt x="441636" y="592460"/>
                    </a:lnTo>
                    <a:lnTo>
                      <a:pt x="479829" y="571284"/>
                    </a:lnTo>
                    <a:lnTo>
                      <a:pt x="514488" y="545133"/>
                    </a:lnTo>
                    <a:lnTo>
                      <a:pt x="545133" y="514488"/>
                    </a:lnTo>
                    <a:lnTo>
                      <a:pt x="571284" y="479829"/>
                    </a:lnTo>
                    <a:lnTo>
                      <a:pt x="592460" y="441636"/>
                    </a:lnTo>
                    <a:lnTo>
                      <a:pt x="608181" y="400392"/>
                    </a:lnTo>
                    <a:lnTo>
                      <a:pt x="617966" y="356575"/>
                    </a:lnTo>
                    <a:lnTo>
                      <a:pt x="621334" y="310667"/>
                    </a:lnTo>
                    <a:lnTo>
                      <a:pt x="617966" y="264759"/>
                    </a:lnTo>
                    <a:lnTo>
                      <a:pt x="608181" y="220942"/>
                    </a:lnTo>
                    <a:lnTo>
                      <a:pt x="592460" y="179697"/>
                    </a:lnTo>
                    <a:lnTo>
                      <a:pt x="571284" y="141505"/>
                    </a:lnTo>
                    <a:lnTo>
                      <a:pt x="545133" y="106846"/>
                    </a:lnTo>
                    <a:lnTo>
                      <a:pt x="514488" y="76201"/>
                    </a:lnTo>
                    <a:lnTo>
                      <a:pt x="479829" y="50050"/>
                    </a:lnTo>
                    <a:lnTo>
                      <a:pt x="441636" y="28874"/>
                    </a:lnTo>
                    <a:lnTo>
                      <a:pt x="400392" y="13153"/>
                    </a:lnTo>
                    <a:lnTo>
                      <a:pt x="356575" y="3368"/>
                    </a:lnTo>
                    <a:lnTo>
                      <a:pt x="310667" y="0"/>
                    </a:lnTo>
                    <a:close/>
                  </a:path>
                </a:pathLst>
              </a:custGeom>
              <a:grpFill/>
            </p:spPr>
            <p:txBody>
              <a:bodyPr wrap="square" lIns="0" tIns="0" rIns="0" bIns="0" rtlCol="0"/>
              <a:lstStyle/>
              <a:p>
                <a:endParaRPr dirty="0"/>
              </a:p>
            </p:txBody>
          </p:sp>
          <p:pic>
            <p:nvPicPr>
              <p:cNvPr id="20" name="object 12">
                <a:extLst>
                  <a:ext uri="{FF2B5EF4-FFF2-40B4-BE49-F238E27FC236}">
                    <a16:creationId xmlns:a16="http://schemas.microsoft.com/office/drawing/2014/main" id="{396CB19B-6CAF-4198-8945-CD9627DECE56}"/>
                  </a:ext>
                </a:extLst>
              </p:cNvPr>
              <p:cNvPicPr/>
              <p:nvPr/>
            </p:nvPicPr>
            <p:blipFill>
              <a:blip r:embed="rId3" cstate="print"/>
              <a:stretch>
                <a:fillRect/>
              </a:stretch>
            </p:blipFill>
            <p:spPr>
              <a:xfrm>
                <a:off x="786888" y="6823245"/>
                <a:ext cx="294069" cy="409773"/>
              </a:xfrm>
              <a:prstGeom prst="rect">
                <a:avLst/>
              </a:prstGeom>
              <a:grpFill/>
            </p:spPr>
          </p:pic>
        </p:grpSp>
        <p:grpSp>
          <p:nvGrpSpPr>
            <p:cNvPr id="7" name="object 13">
              <a:extLst>
                <a:ext uri="{FF2B5EF4-FFF2-40B4-BE49-F238E27FC236}">
                  <a16:creationId xmlns:a16="http://schemas.microsoft.com/office/drawing/2014/main" id="{AA0B10FF-17B6-4784-89AA-5EDBF53AA97F}"/>
                </a:ext>
              </a:extLst>
            </p:cNvPr>
            <p:cNvGrpSpPr/>
            <p:nvPr/>
          </p:nvGrpSpPr>
          <p:grpSpPr>
            <a:xfrm>
              <a:off x="10398918" y="4055774"/>
              <a:ext cx="708938" cy="708938"/>
              <a:chOff x="609594" y="7541237"/>
              <a:chExt cx="614680" cy="614680"/>
            </a:xfrm>
          </p:grpSpPr>
          <p:sp>
            <p:nvSpPr>
              <p:cNvPr id="17" name="object 14">
                <a:extLst>
                  <a:ext uri="{FF2B5EF4-FFF2-40B4-BE49-F238E27FC236}">
                    <a16:creationId xmlns:a16="http://schemas.microsoft.com/office/drawing/2014/main" id="{B9B14565-07E0-4CDC-94B1-297D3ACF4F3B}"/>
                  </a:ext>
                </a:extLst>
              </p:cNvPr>
              <p:cNvSpPr/>
              <p:nvPr/>
            </p:nvSpPr>
            <p:spPr>
              <a:xfrm>
                <a:off x="609594" y="7541237"/>
                <a:ext cx="614680" cy="614680"/>
              </a:xfrm>
              <a:custGeom>
                <a:avLst/>
                <a:gdLst/>
                <a:ahLst/>
                <a:cxnLst/>
                <a:rect l="l" t="t" r="r" b="b"/>
                <a:pathLst>
                  <a:path w="614680" h="614679">
                    <a:moveTo>
                      <a:pt x="307225" y="0"/>
                    </a:moveTo>
                    <a:lnTo>
                      <a:pt x="261827" y="3331"/>
                    </a:lnTo>
                    <a:lnTo>
                      <a:pt x="218496" y="13007"/>
                    </a:lnTo>
                    <a:lnTo>
                      <a:pt x="177708" y="28554"/>
                    </a:lnTo>
                    <a:lnTo>
                      <a:pt x="139939" y="49496"/>
                    </a:lnTo>
                    <a:lnTo>
                      <a:pt x="105664" y="75358"/>
                    </a:lnTo>
                    <a:lnTo>
                      <a:pt x="75358" y="105664"/>
                    </a:lnTo>
                    <a:lnTo>
                      <a:pt x="49496" y="139939"/>
                    </a:lnTo>
                    <a:lnTo>
                      <a:pt x="28554" y="177708"/>
                    </a:lnTo>
                    <a:lnTo>
                      <a:pt x="13007" y="218496"/>
                    </a:lnTo>
                    <a:lnTo>
                      <a:pt x="3331" y="261827"/>
                    </a:lnTo>
                    <a:lnTo>
                      <a:pt x="0" y="307225"/>
                    </a:lnTo>
                    <a:lnTo>
                      <a:pt x="3331" y="352624"/>
                    </a:lnTo>
                    <a:lnTo>
                      <a:pt x="13007" y="395955"/>
                    </a:lnTo>
                    <a:lnTo>
                      <a:pt x="28554" y="436742"/>
                    </a:lnTo>
                    <a:lnTo>
                      <a:pt x="49496" y="474511"/>
                    </a:lnTo>
                    <a:lnTo>
                      <a:pt x="75358" y="508786"/>
                    </a:lnTo>
                    <a:lnTo>
                      <a:pt x="105664" y="539092"/>
                    </a:lnTo>
                    <a:lnTo>
                      <a:pt x="139939" y="564954"/>
                    </a:lnTo>
                    <a:lnTo>
                      <a:pt x="177708" y="585896"/>
                    </a:lnTo>
                    <a:lnTo>
                      <a:pt x="218496" y="601443"/>
                    </a:lnTo>
                    <a:lnTo>
                      <a:pt x="261827" y="611120"/>
                    </a:lnTo>
                    <a:lnTo>
                      <a:pt x="307225" y="614451"/>
                    </a:lnTo>
                    <a:lnTo>
                      <a:pt x="352624" y="611120"/>
                    </a:lnTo>
                    <a:lnTo>
                      <a:pt x="395955" y="601443"/>
                    </a:lnTo>
                    <a:lnTo>
                      <a:pt x="436742" y="585896"/>
                    </a:lnTo>
                    <a:lnTo>
                      <a:pt x="474511" y="564954"/>
                    </a:lnTo>
                    <a:lnTo>
                      <a:pt x="508786" y="539092"/>
                    </a:lnTo>
                    <a:lnTo>
                      <a:pt x="539092" y="508786"/>
                    </a:lnTo>
                    <a:lnTo>
                      <a:pt x="564954" y="474511"/>
                    </a:lnTo>
                    <a:lnTo>
                      <a:pt x="585896" y="436742"/>
                    </a:lnTo>
                    <a:lnTo>
                      <a:pt x="601443" y="395955"/>
                    </a:lnTo>
                    <a:lnTo>
                      <a:pt x="611120" y="352624"/>
                    </a:lnTo>
                    <a:lnTo>
                      <a:pt x="614451" y="307225"/>
                    </a:lnTo>
                    <a:lnTo>
                      <a:pt x="611120" y="261827"/>
                    </a:lnTo>
                    <a:lnTo>
                      <a:pt x="601443" y="218496"/>
                    </a:lnTo>
                    <a:lnTo>
                      <a:pt x="585896" y="177708"/>
                    </a:lnTo>
                    <a:lnTo>
                      <a:pt x="564954" y="139939"/>
                    </a:lnTo>
                    <a:lnTo>
                      <a:pt x="539092" y="105664"/>
                    </a:lnTo>
                    <a:lnTo>
                      <a:pt x="508786" y="75358"/>
                    </a:lnTo>
                    <a:lnTo>
                      <a:pt x="474511" y="49496"/>
                    </a:lnTo>
                    <a:lnTo>
                      <a:pt x="436742" y="28554"/>
                    </a:lnTo>
                    <a:lnTo>
                      <a:pt x="395955" y="13007"/>
                    </a:lnTo>
                    <a:lnTo>
                      <a:pt x="352624" y="3331"/>
                    </a:lnTo>
                    <a:lnTo>
                      <a:pt x="307225" y="0"/>
                    </a:lnTo>
                    <a:close/>
                  </a:path>
                </a:pathLst>
              </a:custGeom>
              <a:solidFill>
                <a:srgbClr val="3B94C7"/>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2900DBF7-716B-4372-9063-FB74F22720EA}"/>
                  </a:ext>
                </a:extLst>
              </p:cNvPr>
              <p:cNvSpPr/>
              <p:nvPr/>
            </p:nvSpPr>
            <p:spPr>
              <a:xfrm>
                <a:off x="732830" y="7664471"/>
                <a:ext cx="368300" cy="368300"/>
              </a:xfrm>
              <a:custGeom>
                <a:avLst/>
                <a:gdLst/>
                <a:ahLst/>
                <a:cxnLst/>
                <a:rect l="l" t="t" r="r" b="b"/>
                <a:pathLst>
                  <a:path w="368300" h="368300">
                    <a:moveTo>
                      <a:pt x="166297" y="98"/>
                    </a:moveTo>
                    <a:lnTo>
                      <a:pt x="136791" y="19469"/>
                    </a:lnTo>
                    <a:lnTo>
                      <a:pt x="137274" y="26085"/>
                    </a:lnTo>
                    <a:lnTo>
                      <a:pt x="144106" y="30276"/>
                    </a:lnTo>
                    <a:lnTo>
                      <a:pt x="153454" y="30873"/>
                    </a:lnTo>
                    <a:lnTo>
                      <a:pt x="154584" y="38544"/>
                    </a:lnTo>
                    <a:lnTo>
                      <a:pt x="154355" y="46393"/>
                    </a:lnTo>
                    <a:lnTo>
                      <a:pt x="154241" y="62280"/>
                    </a:lnTo>
                    <a:lnTo>
                      <a:pt x="154012" y="66497"/>
                    </a:lnTo>
                    <a:lnTo>
                      <a:pt x="147751" y="68276"/>
                    </a:lnTo>
                    <a:lnTo>
                      <a:pt x="141643" y="70384"/>
                    </a:lnTo>
                    <a:lnTo>
                      <a:pt x="135696" y="72810"/>
                    </a:lnTo>
                    <a:lnTo>
                      <a:pt x="129921" y="75539"/>
                    </a:lnTo>
                    <a:lnTo>
                      <a:pt x="124603" y="70130"/>
                    </a:lnTo>
                    <a:lnTo>
                      <a:pt x="119676" y="64355"/>
                    </a:lnTo>
                    <a:lnTo>
                      <a:pt x="115195" y="58235"/>
                    </a:lnTo>
                    <a:lnTo>
                      <a:pt x="111213" y="51790"/>
                    </a:lnTo>
                    <a:lnTo>
                      <a:pt x="115341" y="47917"/>
                    </a:lnTo>
                    <a:lnTo>
                      <a:pt x="117030" y="43395"/>
                    </a:lnTo>
                    <a:lnTo>
                      <a:pt x="112255" y="36347"/>
                    </a:lnTo>
                    <a:lnTo>
                      <a:pt x="104609" y="36118"/>
                    </a:lnTo>
                    <a:lnTo>
                      <a:pt x="91300" y="44030"/>
                    </a:lnTo>
                    <a:lnTo>
                      <a:pt x="87833" y="50888"/>
                    </a:lnTo>
                    <a:lnTo>
                      <a:pt x="91681" y="58381"/>
                    </a:lnTo>
                    <a:lnTo>
                      <a:pt x="96227" y="59131"/>
                    </a:lnTo>
                    <a:lnTo>
                      <a:pt x="101409" y="57518"/>
                    </a:lnTo>
                    <a:lnTo>
                      <a:pt x="103212" y="61480"/>
                    </a:lnTo>
                    <a:lnTo>
                      <a:pt x="106299" y="65493"/>
                    </a:lnTo>
                    <a:lnTo>
                      <a:pt x="110350" y="74853"/>
                    </a:lnTo>
                    <a:lnTo>
                      <a:pt x="112445" y="80670"/>
                    </a:lnTo>
                    <a:lnTo>
                      <a:pt x="113741" y="85407"/>
                    </a:lnTo>
                    <a:lnTo>
                      <a:pt x="107353" y="90030"/>
                    </a:lnTo>
                    <a:lnTo>
                      <a:pt x="101460" y="95250"/>
                    </a:lnTo>
                    <a:lnTo>
                      <a:pt x="96113" y="100965"/>
                    </a:lnTo>
                    <a:lnTo>
                      <a:pt x="64122" y="83947"/>
                    </a:lnTo>
                    <a:lnTo>
                      <a:pt x="68084" y="75438"/>
                    </a:lnTo>
                    <a:lnTo>
                      <a:pt x="67665" y="67437"/>
                    </a:lnTo>
                    <a:lnTo>
                      <a:pt x="62090" y="63855"/>
                    </a:lnTo>
                    <a:lnTo>
                      <a:pt x="55898" y="61898"/>
                    </a:lnTo>
                    <a:lnTo>
                      <a:pt x="48693" y="62828"/>
                    </a:lnTo>
                    <a:lnTo>
                      <a:pt x="41443" y="66475"/>
                    </a:lnTo>
                    <a:lnTo>
                      <a:pt x="35115" y="72669"/>
                    </a:lnTo>
                    <a:lnTo>
                      <a:pt x="30962" y="80488"/>
                    </a:lnTo>
                    <a:lnTo>
                      <a:pt x="29516" y="88474"/>
                    </a:lnTo>
                    <a:lnTo>
                      <a:pt x="30663" y="95650"/>
                    </a:lnTo>
                    <a:lnTo>
                      <a:pt x="34289" y="101041"/>
                    </a:lnTo>
                    <a:lnTo>
                      <a:pt x="39281" y="105346"/>
                    </a:lnTo>
                    <a:lnTo>
                      <a:pt x="47015" y="103530"/>
                    </a:lnTo>
                    <a:lnTo>
                      <a:pt x="54013" y="97409"/>
                    </a:lnTo>
                    <a:lnTo>
                      <a:pt x="60274" y="102171"/>
                    </a:lnTo>
                    <a:lnTo>
                      <a:pt x="65557" y="108038"/>
                    </a:lnTo>
                    <a:lnTo>
                      <a:pt x="71297" y="113144"/>
                    </a:lnTo>
                    <a:lnTo>
                      <a:pt x="80010" y="122428"/>
                    </a:lnTo>
                    <a:lnTo>
                      <a:pt x="75907" y="129349"/>
                    </a:lnTo>
                    <a:lnTo>
                      <a:pt x="72453" y="136664"/>
                    </a:lnTo>
                    <a:lnTo>
                      <a:pt x="69761" y="144284"/>
                    </a:lnTo>
                    <a:lnTo>
                      <a:pt x="62011" y="144215"/>
                    </a:lnTo>
                    <a:lnTo>
                      <a:pt x="54329" y="143825"/>
                    </a:lnTo>
                    <a:lnTo>
                      <a:pt x="46749" y="142872"/>
                    </a:lnTo>
                    <a:lnTo>
                      <a:pt x="39306" y="141109"/>
                    </a:lnTo>
                    <a:lnTo>
                      <a:pt x="39535" y="135407"/>
                    </a:lnTo>
                    <a:lnTo>
                      <a:pt x="37528" y="130987"/>
                    </a:lnTo>
                    <a:lnTo>
                      <a:pt x="29133" y="129400"/>
                    </a:lnTo>
                    <a:lnTo>
                      <a:pt x="23545" y="134645"/>
                    </a:lnTo>
                    <a:lnTo>
                      <a:pt x="19697" y="149656"/>
                    </a:lnTo>
                    <a:lnTo>
                      <a:pt x="22085" y="156933"/>
                    </a:lnTo>
                    <a:lnTo>
                      <a:pt x="30276" y="159537"/>
                    </a:lnTo>
                    <a:lnTo>
                      <a:pt x="34239" y="156489"/>
                    </a:lnTo>
                    <a:lnTo>
                      <a:pt x="36779" y="151218"/>
                    </a:lnTo>
                    <a:lnTo>
                      <a:pt x="41224" y="152273"/>
                    </a:lnTo>
                    <a:lnTo>
                      <a:pt x="54991" y="157797"/>
                    </a:lnTo>
                    <a:lnTo>
                      <a:pt x="60553" y="160375"/>
                    </a:lnTo>
                    <a:lnTo>
                      <a:pt x="64808" y="162775"/>
                    </a:lnTo>
                    <a:lnTo>
                      <a:pt x="63811" y="169103"/>
                    </a:lnTo>
                    <a:lnTo>
                      <a:pt x="63150" y="175506"/>
                    </a:lnTo>
                    <a:lnTo>
                      <a:pt x="62832" y="181972"/>
                    </a:lnTo>
                    <a:lnTo>
                      <a:pt x="62864" y="188493"/>
                    </a:lnTo>
                    <a:lnTo>
                      <a:pt x="54400" y="191384"/>
                    </a:lnTo>
                    <a:lnTo>
                      <a:pt x="45813" y="193889"/>
                    </a:lnTo>
                    <a:lnTo>
                      <a:pt x="37109" y="195953"/>
                    </a:lnTo>
                    <a:lnTo>
                      <a:pt x="28295" y="197523"/>
                    </a:lnTo>
                    <a:lnTo>
                      <a:pt x="25044" y="189001"/>
                    </a:lnTo>
                    <a:lnTo>
                      <a:pt x="19215" y="183857"/>
                    </a:lnTo>
                    <a:lnTo>
                      <a:pt x="0" y="210553"/>
                    </a:lnTo>
                    <a:lnTo>
                      <a:pt x="2595" y="219014"/>
                    </a:lnTo>
                    <a:lnTo>
                      <a:pt x="7219" y="225682"/>
                    </a:lnTo>
                    <a:lnTo>
                      <a:pt x="13101" y="229945"/>
                    </a:lnTo>
                    <a:lnTo>
                      <a:pt x="19469" y="231190"/>
                    </a:lnTo>
                    <a:lnTo>
                      <a:pt x="26085" y="230708"/>
                    </a:lnTo>
                    <a:lnTo>
                      <a:pt x="30276" y="223888"/>
                    </a:lnTo>
                    <a:lnTo>
                      <a:pt x="30873" y="214528"/>
                    </a:lnTo>
                    <a:lnTo>
                      <a:pt x="38544" y="213398"/>
                    </a:lnTo>
                    <a:lnTo>
                      <a:pt x="46393" y="213639"/>
                    </a:lnTo>
                    <a:lnTo>
                      <a:pt x="62280" y="213741"/>
                    </a:lnTo>
                    <a:lnTo>
                      <a:pt x="66484" y="213956"/>
                    </a:lnTo>
                    <a:lnTo>
                      <a:pt x="68274" y="220227"/>
                    </a:lnTo>
                    <a:lnTo>
                      <a:pt x="70381" y="226342"/>
                    </a:lnTo>
                    <a:lnTo>
                      <a:pt x="72801" y="232291"/>
                    </a:lnTo>
                    <a:lnTo>
                      <a:pt x="75526" y="238061"/>
                    </a:lnTo>
                    <a:lnTo>
                      <a:pt x="70119" y="243381"/>
                    </a:lnTo>
                    <a:lnTo>
                      <a:pt x="64349" y="248310"/>
                    </a:lnTo>
                    <a:lnTo>
                      <a:pt x="58233" y="252791"/>
                    </a:lnTo>
                    <a:lnTo>
                      <a:pt x="51790" y="256768"/>
                    </a:lnTo>
                    <a:lnTo>
                      <a:pt x="47917" y="252641"/>
                    </a:lnTo>
                    <a:lnTo>
                      <a:pt x="43395" y="250952"/>
                    </a:lnTo>
                    <a:lnTo>
                      <a:pt x="36347" y="255727"/>
                    </a:lnTo>
                    <a:lnTo>
                      <a:pt x="36118" y="263372"/>
                    </a:lnTo>
                    <a:lnTo>
                      <a:pt x="44043" y="276694"/>
                    </a:lnTo>
                    <a:lnTo>
                      <a:pt x="50888" y="280149"/>
                    </a:lnTo>
                    <a:lnTo>
                      <a:pt x="58381" y="276313"/>
                    </a:lnTo>
                    <a:lnTo>
                      <a:pt x="59118" y="271754"/>
                    </a:lnTo>
                    <a:lnTo>
                      <a:pt x="57518" y="266573"/>
                    </a:lnTo>
                    <a:lnTo>
                      <a:pt x="61480" y="264769"/>
                    </a:lnTo>
                    <a:lnTo>
                      <a:pt x="65493" y="261683"/>
                    </a:lnTo>
                    <a:lnTo>
                      <a:pt x="74866" y="257619"/>
                    </a:lnTo>
                    <a:lnTo>
                      <a:pt x="80670" y="255536"/>
                    </a:lnTo>
                    <a:lnTo>
                      <a:pt x="85407" y="254241"/>
                    </a:lnTo>
                    <a:lnTo>
                      <a:pt x="90030" y="260629"/>
                    </a:lnTo>
                    <a:lnTo>
                      <a:pt x="95250" y="266522"/>
                    </a:lnTo>
                    <a:lnTo>
                      <a:pt x="100964" y="271881"/>
                    </a:lnTo>
                    <a:lnTo>
                      <a:pt x="83947" y="303860"/>
                    </a:lnTo>
                    <a:lnTo>
                      <a:pt x="75438" y="299897"/>
                    </a:lnTo>
                    <a:lnTo>
                      <a:pt x="67449" y="300316"/>
                    </a:lnTo>
                    <a:lnTo>
                      <a:pt x="63842" y="305892"/>
                    </a:lnTo>
                    <a:lnTo>
                      <a:pt x="61893" y="312084"/>
                    </a:lnTo>
                    <a:lnTo>
                      <a:pt x="62826" y="319289"/>
                    </a:lnTo>
                    <a:lnTo>
                      <a:pt x="66475" y="326539"/>
                    </a:lnTo>
                    <a:lnTo>
                      <a:pt x="72669" y="332867"/>
                    </a:lnTo>
                    <a:lnTo>
                      <a:pt x="80488" y="337019"/>
                    </a:lnTo>
                    <a:lnTo>
                      <a:pt x="88472" y="338467"/>
                    </a:lnTo>
                    <a:lnTo>
                      <a:pt x="95645" y="337324"/>
                    </a:lnTo>
                    <a:lnTo>
                      <a:pt x="101028" y="333705"/>
                    </a:lnTo>
                    <a:lnTo>
                      <a:pt x="105346" y="328701"/>
                    </a:lnTo>
                    <a:lnTo>
                      <a:pt x="103517" y="320979"/>
                    </a:lnTo>
                    <a:lnTo>
                      <a:pt x="97409" y="313969"/>
                    </a:lnTo>
                    <a:lnTo>
                      <a:pt x="102171" y="307708"/>
                    </a:lnTo>
                    <a:lnTo>
                      <a:pt x="108038" y="302437"/>
                    </a:lnTo>
                    <a:lnTo>
                      <a:pt x="113144" y="296684"/>
                    </a:lnTo>
                    <a:lnTo>
                      <a:pt x="122428" y="287985"/>
                    </a:lnTo>
                    <a:lnTo>
                      <a:pt x="129336" y="292087"/>
                    </a:lnTo>
                    <a:lnTo>
                      <a:pt x="136664" y="295529"/>
                    </a:lnTo>
                    <a:lnTo>
                      <a:pt x="144284" y="298234"/>
                    </a:lnTo>
                    <a:lnTo>
                      <a:pt x="144215" y="305978"/>
                    </a:lnTo>
                    <a:lnTo>
                      <a:pt x="143825" y="313659"/>
                    </a:lnTo>
                    <a:lnTo>
                      <a:pt x="142872" y="321238"/>
                    </a:lnTo>
                    <a:lnTo>
                      <a:pt x="141109" y="328676"/>
                    </a:lnTo>
                    <a:lnTo>
                      <a:pt x="135407" y="328447"/>
                    </a:lnTo>
                    <a:lnTo>
                      <a:pt x="130975" y="330454"/>
                    </a:lnTo>
                    <a:lnTo>
                      <a:pt x="129387" y="338848"/>
                    </a:lnTo>
                    <a:lnTo>
                      <a:pt x="134645" y="344449"/>
                    </a:lnTo>
                    <a:lnTo>
                      <a:pt x="149656" y="348284"/>
                    </a:lnTo>
                    <a:lnTo>
                      <a:pt x="156933" y="345897"/>
                    </a:lnTo>
                    <a:lnTo>
                      <a:pt x="159550" y="337705"/>
                    </a:lnTo>
                    <a:lnTo>
                      <a:pt x="156489" y="333743"/>
                    </a:lnTo>
                    <a:lnTo>
                      <a:pt x="151218" y="331203"/>
                    </a:lnTo>
                    <a:lnTo>
                      <a:pt x="152285" y="326771"/>
                    </a:lnTo>
                    <a:lnTo>
                      <a:pt x="157784" y="313004"/>
                    </a:lnTo>
                    <a:lnTo>
                      <a:pt x="160375" y="307428"/>
                    </a:lnTo>
                    <a:lnTo>
                      <a:pt x="162775" y="303174"/>
                    </a:lnTo>
                    <a:lnTo>
                      <a:pt x="169103" y="304172"/>
                    </a:lnTo>
                    <a:lnTo>
                      <a:pt x="175506" y="304836"/>
                    </a:lnTo>
                    <a:lnTo>
                      <a:pt x="181972" y="305155"/>
                    </a:lnTo>
                    <a:lnTo>
                      <a:pt x="188493" y="305117"/>
                    </a:lnTo>
                    <a:lnTo>
                      <a:pt x="191390" y="313578"/>
                    </a:lnTo>
                    <a:lnTo>
                      <a:pt x="193894" y="322168"/>
                    </a:lnTo>
                    <a:lnTo>
                      <a:pt x="195955" y="330876"/>
                    </a:lnTo>
                    <a:lnTo>
                      <a:pt x="197523" y="339686"/>
                    </a:lnTo>
                    <a:lnTo>
                      <a:pt x="189001" y="342938"/>
                    </a:lnTo>
                    <a:lnTo>
                      <a:pt x="183857" y="348780"/>
                    </a:lnTo>
                    <a:lnTo>
                      <a:pt x="210540" y="367969"/>
                    </a:lnTo>
                    <a:lnTo>
                      <a:pt x="219008" y="365381"/>
                    </a:lnTo>
                    <a:lnTo>
                      <a:pt x="225680" y="360760"/>
                    </a:lnTo>
                    <a:lnTo>
                      <a:pt x="229944" y="354880"/>
                    </a:lnTo>
                    <a:lnTo>
                      <a:pt x="231190" y="348513"/>
                    </a:lnTo>
                    <a:lnTo>
                      <a:pt x="230708" y="341896"/>
                    </a:lnTo>
                    <a:lnTo>
                      <a:pt x="223875" y="337705"/>
                    </a:lnTo>
                    <a:lnTo>
                      <a:pt x="214528" y="337121"/>
                    </a:lnTo>
                    <a:lnTo>
                      <a:pt x="213410" y="329438"/>
                    </a:lnTo>
                    <a:lnTo>
                      <a:pt x="213626" y="321589"/>
                    </a:lnTo>
                    <a:lnTo>
                      <a:pt x="213740" y="305689"/>
                    </a:lnTo>
                    <a:lnTo>
                      <a:pt x="213969" y="301459"/>
                    </a:lnTo>
                    <a:lnTo>
                      <a:pt x="220193" y="299656"/>
                    </a:lnTo>
                    <a:lnTo>
                      <a:pt x="226267" y="297529"/>
                    </a:lnTo>
                    <a:lnTo>
                      <a:pt x="232187" y="295087"/>
                    </a:lnTo>
                    <a:lnTo>
                      <a:pt x="237947" y="292341"/>
                    </a:lnTo>
                    <a:lnTo>
                      <a:pt x="243300" y="297769"/>
                    </a:lnTo>
                    <a:lnTo>
                      <a:pt x="248258" y="303566"/>
                    </a:lnTo>
                    <a:lnTo>
                      <a:pt x="252765" y="309713"/>
                    </a:lnTo>
                    <a:lnTo>
                      <a:pt x="256768" y="316191"/>
                    </a:lnTo>
                    <a:lnTo>
                      <a:pt x="252641" y="320065"/>
                    </a:lnTo>
                    <a:lnTo>
                      <a:pt x="250951" y="324586"/>
                    </a:lnTo>
                    <a:lnTo>
                      <a:pt x="255727" y="331647"/>
                    </a:lnTo>
                    <a:lnTo>
                      <a:pt x="263385" y="331876"/>
                    </a:lnTo>
                    <a:lnTo>
                      <a:pt x="276682" y="323951"/>
                    </a:lnTo>
                    <a:lnTo>
                      <a:pt x="280149" y="317093"/>
                    </a:lnTo>
                    <a:lnTo>
                      <a:pt x="276313" y="309600"/>
                    </a:lnTo>
                    <a:lnTo>
                      <a:pt x="271754" y="308864"/>
                    </a:lnTo>
                    <a:lnTo>
                      <a:pt x="266573" y="310464"/>
                    </a:lnTo>
                    <a:lnTo>
                      <a:pt x="264769" y="306501"/>
                    </a:lnTo>
                    <a:lnTo>
                      <a:pt x="261696" y="302501"/>
                    </a:lnTo>
                    <a:lnTo>
                      <a:pt x="257594" y="293039"/>
                    </a:lnTo>
                    <a:lnTo>
                      <a:pt x="255473" y="287134"/>
                    </a:lnTo>
                    <a:lnTo>
                      <a:pt x="254190" y="282359"/>
                    </a:lnTo>
                    <a:lnTo>
                      <a:pt x="260502" y="277761"/>
                    </a:lnTo>
                    <a:lnTo>
                      <a:pt x="266357" y="272580"/>
                    </a:lnTo>
                    <a:lnTo>
                      <a:pt x="271678" y="266915"/>
                    </a:lnTo>
                    <a:lnTo>
                      <a:pt x="303860" y="284035"/>
                    </a:lnTo>
                    <a:lnTo>
                      <a:pt x="299897" y="292544"/>
                    </a:lnTo>
                    <a:lnTo>
                      <a:pt x="300316" y="300545"/>
                    </a:lnTo>
                    <a:lnTo>
                      <a:pt x="305904" y="304126"/>
                    </a:lnTo>
                    <a:lnTo>
                      <a:pt x="312089" y="306084"/>
                    </a:lnTo>
                    <a:lnTo>
                      <a:pt x="319290" y="305154"/>
                    </a:lnTo>
                    <a:lnTo>
                      <a:pt x="326539" y="301506"/>
                    </a:lnTo>
                    <a:lnTo>
                      <a:pt x="332867" y="295313"/>
                    </a:lnTo>
                    <a:lnTo>
                      <a:pt x="337019" y="287494"/>
                    </a:lnTo>
                    <a:lnTo>
                      <a:pt x="338467" y="279509"/>
                    </a:lnTo>
                    <a:lnTo>
                      <a:pt x="337324" y="272337"/>
                    </a:lnTo>
                    <a:lnTo>
                      <a:pt x="333705" y="266954"/>
                    </a:lnTo>
                    <a:lnTo>
                      <a:pt x="328701" y="262636"/>
                    </a:lnTo>
                    <a:lnTo>
                      <a:pt x="320979" y="264464"/>
                    </a:lnTo>
                    <a:lnTo>
                      <a:pt x="313969" y="270573"/>
                    </a:lnTo>
                    <a:lnTo>
                      <a:pt x="307708" y="265811"/>
                    </a:lnTo>
                    <a:lnTo>
                      <a:pt x="302437" y="259956"/>
                    </a:lnTo>
                    <a:lnTo>
                      <a:pt x="296684" y="254838"/>
                    </a:lnTo>
                    <a:lnTo>
                      <a:pt x="287909" y="245478"/>
                    </a:lnTo>
                    <a:lnTo>
                      <a:pt x="292036" y="238569"/>
                    </a:lnTo>
                    <a:lnTo>
                      <a:pt x="295503" y="231267"/>
                    </a:lnTo>
                    <a:lnTo>
                      <a:pt x="298208" y="223697"/>
                    </a:lnTo>
                    <a:lnTo>
                      <a:pt x="305955" y="223767"/>
                    </a:lnTo>
                    <a:lnTo>
                      <a:pt x="313640" y="224156"/>
                    </a:lnTo>
                    <a:lnTo>
                      <a:pt x="321224" y="225110"/>
                    </a:lnTo>
                    <a:lnTo>
                      <a:pt x="328663" y="226872"/>
                    </a:lnTo>
                    <a:lnTo>
                      <a:pt x="328447" y="232575"/>
                    </a:lnTo>
                    <a:lnTo>
                      <a:pt x="330454" y="237007"/>
                    </a:lnTo>
                    <a:lnTo>
                      <a:pt x="338848" y="238582"/>
                    </a:lnTo>
                    <a:lnTo>
                      <a:pt x="344449" y="233337"/>
                    </a:lnTo>
                    <a:lnTo>
                      <a:pt x="348284" y="218325"/>
                    </a:lnTo>
                    <a:lnTo>
                      <a:pt x="345897" y="211048"/>
                    </a:lnTo>
                    <a:lnTo>
                      <a:pt x="337705" y="208445"/>
                    </a:lnTo>
                    <a:lnTo>
                      <a:pt x="333743" y="211505"/>
                    </a:lnTo>
                    <a:lnTo>
                      <a:pt x="331203" y="216763"/>
                    </a:lnTo>
                    <a:lnTo>
                      <a:pt x="326758" y="215709"/>
                    </a:lnTo>
                    <a:lnTo>
                      <a:pt x="312991" y="210185"/>
                    </a:lnTo>
                    <a:lnTo>
                      <a:pt x="307403" y="207594"/>
                    </a:lnTo>
                    <a:lnTo>
                      <a:pt x="303149" y="205193"/>
                    </a:lnTo>
                    <a:lnTo>
                      <a:pt x="304105" y="198881"/>
                    </a:lnTo>
                    <a:lnTo>
                      <a:pt x="304701" y="192505"/>
                    </a:lnTo>
                    <a:lnTo>
                      <a:pt x="304931" y="186079"/>
                    </a:lnTo>
                    <a:lnTo>
                      <a:pt x="304787" y="179616"/>
                    </a:lnTo>
                    <a:lnTo>
                      <a:pt x="313324" y="176681"/>
                    </a:lnTo>
                    <a:lnTo>
                      <a:pt x="321994" y="174143"/>
                    </a:lnTo>
                    <a:lnTo>
                      <a:pt x="330785" y="172056"/>
                    </a:lnTo>
                    <a:lnTo>
                      <a:pt x="339686" y="170472"/>
                    </a:lnTo>
                    <a:lnTo>
                      <a:pt x="342938" y="178981"/>
                    </a:lnTo>
                    <a:lnTo>
                      <a:pt x="348780" y="184124"/>
                    </a:lnTo>
                    <a:lnTo>
                      <a:pt x="367982" y="157441"/>
                    </a:lnTo>
                    <a:lnTo>
                      <a:pt x="365386" y="148973"/>
                    </a:lnTo>
                    <a:lnTo>
                      <a:pt x="360762" y="142301"/>
                    </a:lnTo>
                    <a:lnTo>
                      <a:pt x="354880" y="138037"/>
                    </a:lnTo>
                    <a:lnTo>
                      <a:pt x="348513" y="136791"/>
                    </a:lnTo>
                    <a:lnTo>
                      <a:pt x="341896" y="137274"/>
                    </a:lnTo>
                    <a:lnTo>
                      <a:pt x="337705" y="144094"/>
                    </a:lnTo>
                    <a:lnTo>
                      <a:pt x="337108" y="153466"/>
                    </a:lnTo>
                    <a:lnTo>
                      <a:pt x="329438" y="154584"/>
                    </a:lnTo>
                    <a:lnTo>
                      <a:pt x="321589" y="154355"/>
                    </a:lnTo>
                    <a:lnTo>
                      <a:pt x="305257" y="154228"/>
                    </a:lnTo>
                    <a:lnTo>
                      <a:pt x="300812" y="153987"/>
                    </a:lnTo>
                    <a:lnTo>
                      <a:pt x="298704" y="145681"/>
                    </a:lnTo>
                    <a:lnTo>
                      <a:pt x="295757" y="137769"/>
                    </a:lnTo>
                    <a:lnTo>
                      <a:pt x="292061" y="130314"/>
                    </a:lnTo>
                    <a:lnTo>
                      <a:pt x="297544" y="124878"/>
                    </a:lnTo>
                    <a:lnTo>
                      <a:pt x="303407" y="119845"/>
                    </a:lnTo>
                    <a:lnTo>
                      <a:pt x="309630" y="115271"/>
                    </a:lnTo>
                    <a:lnTo>
                      <a:pt x="316191" y="111213"/>
                    </a:lnTo>
                    <a:lnTo>
                      <a:pt x="320065" y="115341"/>
                    </a:lnTo>
                    <a:lnTo>
                      <a:pt x="324586" y="117030"/>
                    </a:lnTo>
                    <a:lnTo>
                      <a:pt x="331635" y="112255"/>
                    </a:lnTo>
                    <a:lnTo>
                      <a:pt x="331876" y="104609"/>
                    </a:lnTo>
                    <a:lnTo>
                      <a:pt x="323938" y="91300"/>
                    </a:lnTo>
                    <a:lnTo>
                      <a:pt x="317093" y="87833"/>
                    </a:lnTo>
                    <a:lnTo>
                      <a:pt x="309600" y="91681"/>
                    </a:lnTo>
                    <a:lnTo>
                      <a:pt x="308864" y="96227"/>
                    </a:lnTo>
                    <a:lnTo>
                      <a:pt x="310476" y="101409"/>
                    </a:lnTo>
                    <a:lnTo>
                      <a:pt x="306501" y="103212"/>
                    </a:lnTo>
                    <a:lnTo>
                      <a:pt x="302488" y="106299"/>
                    </a:lnTo>
                    <a:lnTo>
                      <a:pt x="293001" y="110413"/>
                    </a:lnTo>
                    <a:lnTo>
                      <a:pt x="287045" y="112547"/>
                    </a:lnTo>
                    <a:lnTo>
                      <a:pt x="282257" y="113830"/>
                    </a:lnTo>
                    <a:lnTo>
                      <a:pt x="277736" y="107467"/>
                    </a:lnTo>
                    <a:lnTo>
                      <a:pt x="272592" y="101600"/>
                    </a:lnTo>
                    <a:lnTo>
                      <a:pt x="266928" y="96291"/>
                    </a:lnTo>
                    <a:lnTo>
                      <a:pt x="284035" y="64122"/>
                    </a:lnTo>
                    <a:lnTo>
                      <a:pt x="292544" y="68084"/>
                    </a:lnTo>
                    <a:lnTo>
                      <a:pt x="300545" y="67678"/>
                    </a:lnTo>
                    <a:lnTo>
                      <a:pt x="304139" y="62090"/>
                    </a:lnTo>
                    <a:lnTo>
                      <a:pt x="306091" y="55903"/>
                    </a:lnTo>
                    <a:lnTo>
                      <a:pt x="305160" y="48698"/>
                    </a:lnTo>
                    <a:lnTo>
                      <a:pt x="301512" y="41444"/>
                    </a:lnTo>
                    <a:lnTo>
                      <a:pt x="295313" y="35115"/>
                    </a:lnTo>
                    <a:lnTo>
                      <a:pt x="287494" y="30962"/>
                    </a:lnTo>
                    <a:lnTo>
                      <a:pt x="279509" y="29514"/>
                    </a:lnTo>
                    <a:lnTo>
                      <a:pt x="272337" y="30657"/>
                    </a:lnTo>
                    <a:lnTo>
                      <a:pt x="266954" y="34277"/>
                    </a:lnTo>
                    <a:lnTo>
                      <a:pt x="262636" y="39281"/>
                    </a:lnTo>
                    <a:lnTo>
                      <a:pt x="264464" y="47002"/>
                    </a:lnTo>
                    <a:lnTo>
                      <a:pt x="270573" y="54013"/>
                    </a:lnTo>
                    <a:lnTo>
                      <a:pt x="265823" y="60274"/>
                    </a:lnTo>
                    <a:lnTo>
                      <a:pt x="259956" y="65544"/>
                    </a:lnTo>
                    <a:lnTo>
                      <a:pt x="254838" y="71310"/>
                    </a:lnTo>
                    <a:lnTo>
                      <a:pt x="245364" y="80175"/>
                    </a:lnTo>
                    <a:lnTo>
                      <a:pt x="238518" y="76136"/>
                    </a:lnTo>
                    <a:lnTo>
                      <a:pt x="231241" y="72745"/>
                    </a:lnTo>
                    <a:lnTo>
                      <a:pt x="223697" y="70065"/>
                    </a:lnTo>
                    <a:lnTo>
                      <a:pt x="223763" y="62239"/>
                    </a:lnTo>
                    <a:lnTo>
                      <a:pt x="224147" y="54481"/>
                    </a:lnTo>
                    <a:lnTo>
                      <a:pt x="225099" y="46825"/>
                    </a:lnTo>
                    <a:lnTo>
                      <a:pt x="226872" y="39306"/>
                    </a:lnTo>
                    <a:lnTo>
                      <a:pt x="232575" y="39535"/>
                    </a:lnTo>
                    <a:lnTo>
                      <a:pt x="237007" y="37528"/>
                    </a:lnTo>
                    <a:lnTo>
                      <a:pt x="238594" y="29133"/>
                    </a:lnTo>
                    <a:lnTo>
                      <a:pt x="233337" y="23533"/>
                    </a:lnTo>
                    <a:lnTo>
                      <a:pt x="218325" y="19697"/>
                    </a:lnTo>
                    <a:lnTo>
                      <a:pt x="211048" y="22085"/>
                    </a:lnTo>
                    <a:lnTo>
                      <a:pt x="208445" y="30276"/>
                    </a:lnTo>
                    <a:lnTo>
                      <a:pt x="211493" y="34239"/>
                    </a:lnTo>
                    <a:lnTo>
                      <a:pt x="216763" y="36779"/>
                    </a:lnTo>
                    <a:lnTo>
                      <a:pt x="215709" y="41224"/>
                    </a:lnTo>
                    <a:lnTo>
                      <a:pt x="210146" y="55092"/>
                    </a:lnTo>
                    <a:lnTo>
                      <a:pt x="207518" y="60756"/>
                    </a:lnTo>
                    <a:lnTo>
                      <a:pt x="205079" y="65049"/>
                    </a:lnTo>
                    <a:lnTo>
                      <a:pt x="198769" y="64031"/>
                    </a:lnTo>
                    <a:lnTo>
                      <a:pt x="192400" y="63342"/>
                    </a:lnTo>
                    <a:lnTo>
                      <a:pt x="185986" y="62990"/>
                    </a:lnTo>
                    <a:lnTo>
                      <a:pt x="179539" y="62979"/>
                    </a:lnTo>
                    <a:lnTo>
                      <a:pt x="176626" y="54491"/>
                    </a:lnTo>
                    <a:lnTo>
                      <a:pt x="174109" y="45877"/>
                    </a:lnTo>
                    <a:lnTo>
                      <a:pt x="172037" y="37145"/>
                    </a:lnTo>
                    <a:lnTo>
                      <a:pt x="170459" y="28308"/>
                    </a:lnTo>
                    <a:lnTo>
                      <a:pt x="178981" y="25057"/>
                    </a:lnTo>
                    <a:lnTo>
                      <a:pt x="184124" y="19202"/>
                    </a:lnTo>
                    <a:lnTo>
                      <a:pt x="182753" y="12839"/>
                    </a:lnTo>
                    <a:lnTo>
                      <a:pt x="179755" y="7083"/>
                    </a:lnTo>
                    <a:lnTo>
                      <a:pt x="174002" y="2647"/>
                    </a:lnTo>
                    <a:lnTo>
                      <a:pt x="166297" y="98"/>
                    </a:lnTo>
                    <a:close/>
                  </a:path>
                </a:pathLst>
              </a:custGeom>
              <a:solidFill>
                <a:srgbClr val="FFFFFF"/>
              </a:solidFill>
            </p:spPr>
            <p:txBody>
              <a:bodyPr wrap="square" lIns="0" tIns="0" rIns="0" bIns="0" rtlCol="0"/>
              <a:lstStyle/>
              <a:p>
                <a:endParaRPr dirty="0"/>
              </a:p>
            </p:txBody>
          </p:sp>
        </p:grpSp>
        <p:pic>
          <p:nvPicPr>
            <p:cNvPr id="9" name="object 16">
              <a:extLst>
                <a:ext uri="{FF2B5EF4-FFF2-40B4-BE49-F238E27FC236}">
                  <a16:creationId xmlns:a16="http://schemas.microsoft.com/office/drawing/2014/main" id="{89B49326-19F9-4850-8355-7698861BA06D}"/>
                </a:ext>
              </a:extLst>
            </p:cNvPr>
            <p:cNvPicPr/>
            <p:nvPr/>
          </p:nvPicPr>
          <p:blipFill>
            <a:blip r:embed="rId4" cstate="print"/>
            <a:stretch>
              <a:fillRect/>
            </a:stretch>
          </p:blipFill>
          <p:spPr>
            <a:xfrm>
              <a:off x="7953037" y="4033913"/>
              <a:ext cx="704807" cy="710867"/>
            </a:xfrm>
            <a:prstGeom prst="rect">
              <a:avLst/>
            </a:prstGeom>
          </p:spPr>
        </p:pic>
        <p:grpSp>
          <p:nvGrpSpPr>
            <p:cNvPr id="10" name="object 17">
              <a:extLst>
                <a:ext uri="{FF2B5EF4-FFF2-40B4-BE49-F238E27FC236}">
                  <a16:creationId xmlns:a16="http://schemas.microsoft.com/office/drawing/2014/main" id="{5FEF8F58-5C66-4F4A-9EBA-73899B2661CA}"/>
                </a:ext>
              </a:extLst>
            </p:cNvPr>
            <p:cNvGrpSpPr/>
            <p:nvPr/>
          </p:nvGrpSpPr>
          <p:grpSpPr>
            <a:xfrm>
              <a:off x="1965757" y="4037214"/>
              <a:ext cx="712600" cy="712600"/>
              <a:chOff x="606254" y="1066807"/>
              <a:chExt cx="617855" cy="617855"/>
            </a:xfrm>
          </p:grpSpPr>
          <p:sp>
            <p:nvSpPr>
              <p:cNvPr id="15" name="object 18">
                <a:extLst>
                  <a:ext uri="{FF2B5EF4-FFF2-40B4-BE49-F238E27FC236}">
                    <a16:creationId xmlns:a16="http://schemas.microsoft.com/office/drawing/2014/main" id="{74A8C334-FC6E-4905-944F-240C1BB15DA2}"/>
                  </a:ext>
                </a:extLst>
              </p:cNvPr>
              <p:cNvSpPr/>
              <p:nvPr/>
            </p:nvSpPr>
            <p:spPr>
              <a:xfrm>
                <a:off x="606254" y="1066807"/>
                <a:ext cx="617855" cy="617855"/>
              </a:xfrm>
              <a:custGeom>
                <a:avLst/>
                <a:gdLst/>
                <a:ahLst/>
                <a:cxnLst/>
                <a:rect l="l" t="t" r="r" b="b"/>
                <a:pathLst>
                  <a:path w="617855" h="617855">
                    <a:moveTo>
                      <a:pt x="308902" y="0"/>
                    </a:moveTo>
                    <a:lnTo>
                      <a:pt x="263255" y="3349"/>
                    </a:lnTo>
                    <a:lnTo>
                      <a:pt x="219688" y="13077"/>
                    </a:lnTo>
                    <a:lnTo>
                      <a:pt x="178677" y="28708"/>
                    </a:lnTo>
                    <a:lnTo>
                      <a:pt x="140702" y="49762"/>
                    </a:lnTo>
                    <a:lnTo>
                      <a:pt x="106240" y="75763"/>
                    </a:lnTo>
                    <a:lnTo>
                      <a:pt x="75769" y="106233"/>
                    </a:lnTo>
                    <a:lnTo>
                      <a:pt x="49766" y="140694"/>
                    </a:lnTo>
                    <a:lnTo>
                      <a:pt x="28710" y="178667"/>
                    </a:lnTo>
                    <a:lnTo>
                      <a:pt x="13078" y="219676"/>
                    </a:lnTo>
                    <a:lnTo>
                      <a:pt x="3349" y="263243"/>
                    </a:lnTo>
                    <a:lnTo>
                      <a:pt x="0" y="308889"/>
                    </a:lnTo>
                    <a:lnTo>
                      <a:pt x="3349" y="354535"/>
                    </a:lnTo>
                    <a:lnTo>
                      <a:pt x="13078" y="398102"/>
                    </a:lnTo>
                    <a:lnTo>
                      <a:pt x="28710" y="439111"/>
                    </a:lnTo>
                    <a:lnTo>
                      <a:pt x="49766" y="477084"/>
                    </a:lnTo>
                    <a:lnTo>
                      <a:pt x="75769" y="511545"/>
                    </a:lnTo>
                    <a:lnTo>
                      <a:pt x="106240" y="542014"/>
                    </a:lnTo>
                    <a:lnTo>
                      <a:pt x="140702" y="568015"/>
                    </a:lnTo>
                    <a:lnTo>
                      <a:pt x="178677" y="589070"/>
                    </a:lnTo>
                    <a:lnTo>
                      <a:pt x="219688" y="604701"/>
                    </a:lnTo>
                    <a:lnTo>
                      <a:pt x="263255" y="614429"/>
                    </a:lnTo>
                    <a:lnTo>
                      <a:pt x="308902" y="617778"/>
                    </a:lnTo>
                    <a:lnTo>
                      <a:pt x="354548" y="614429"/>
                    </a:lnTo>
                    <a:lnTo>
                      <a:pt x="398114" y="604701"/>
                    </a:lnTo>
                    <a:lnTo>
                      <a:pt x="439123" y="589070"/>
                    </a:lnTo>
                    <a:lnTo>
                      <a:pt x="477097" y="568015"/>
                    </a:lnTo>
                    <a:lnTo>
                      <a:pt x="511557" y="542014"/>
                    </a:lnTo>
                    <a:lnTo>
                      <a:pt x="542027" y="511545"/>
                    </a:lnTo>
                    <a:lnTo>
                      <a:pt x="568028" y="477084"/>
                    </a:lnTo>
                    <a:lnTo>
                      <a:pt x="589083" y="439111"/>
                    </a:lnTo>
                    <a:lnTo>
                      <a:pt x="604713" y="398102"/>
                    </a:lnTo>
                    <a:lnTo>
                      <a:pt x="614442" y="354535"/>
                    </a:lnTo>
                    <a:lnTo>
                      <a:pt x="617791" y="308889"/>
                    </a:lnTo>
                    <a:lnTo>
                      <a:pt x="614442" y="263243"/>
                    </a:lnTo>
                    <a:lnTo>
                      <a:pt x="604713" y="219676"/>
                    </a:lnTo>
                    <a:lnTo>
                      <a:pt x="589083" y="178667"/>
                    </a:lnTo>
                    <a:lnTo>
                      <a:pt x="568028" y="140694"/>
                    </a:lnTo>
                    <a:lnTo>
                      <a:pt x="542027" y="106233"/>
                    </a:lnTo>
                    <a:lnTo>
                      <a:pt x="511557" y="75763"/>
                    </a:lnTo>
                    <a:lnTo>
                      <a:pt x="477097" y="49762"/>
                    </a:lnTo>
                    <a:lnTo>
                      <a:pt x="439123" y="28708"/>
                    </a:lnTo>
                    <a:lnTo>
                      <a:pt x="398114" y="13077"/>
                    </a:lnTo>
                    <a:lnTo>
                      <a:pt x="354548" y="3349"/>
                    </a:lnTo>
                    <a:lnTo>
                      <a:pt x="308902" y="0"/>
                    </a:lnTo>
                    <a:close/>
                  </a:path>
                </a:pathLst>
              </a:custGeom>
              <a:solidFill>
                <a:srgbClr val="3B94C7"/>
              </a:solidFill>
            </p:spPr>
            <p:txBody>
              <a:bodyPr wrap="square" lIns="0" tIns="0" rIns="0" bIns="0" rtlCol="0"/>
              <a:lstStyle/>
              <a:p>
                <a:endParaRPr dirty="0"/>
              </a:p>
            </p:txBody>
          </p:sp>
          <p:pic>
            <p:nvPicPr>
              <p:cNvPr id="16" name="object 19">
                <a:extLst>
                  <a:ext uri="{FF2B5EF4-FFF2-40B4-BE49-F238E27FC236}">
                    <a16:creationId xmlns:a16="http://schemas.microsoft.com/office/drawing/2014/main" id="{2F966D7F-364E-46EC-9DDC-5B70EEF1C71C}"/>
                  </a:ext>
                </a:extLst>
              </p:cNvPr>
              <p:cNvPicPr/>
              <p:nvPr/>
            </p:nvPicPr>
            <p:blipFill>
              <a:blip r:embed="rId5" cstate="print"/>
              <a:stretch>
                <a:fillRect/>
              </a:stretch>
            </p:blipFill>
            <p:spPr>
              <a:xfrm>
                <a:off x="701594" y="1222512"/>
                <a:ext cx="433075" cy="327291"/>
              </a:xfrm>
              <a:prstGeom prst="rect">
                <a:avLst/>
              </a:prstGeom>
            </p:spPr>
          </p:pic>
        </p:grpSp>
        <p:pic>
          <p:nvPicPr>
            <p:cNvPr id="11" name="object 20">
              <a:extLst>
                <a:ext uri="{FF2B5EF4-FFF2-40B4-BE49-F238E27FC236}">
                  <a16:creationId xmlns:a16="http://schemas.microsoft.com/office/drawing/2014/main" id="{33101847-08CD-4936-A8C6-0F73772C39F4}"/>
                </a:ext>
              </a:extLst>
            </p:cNvPr>
            <p:cNvPicPr/>
            <p:nvPr/>
          </p:nvPicPr>
          <p:blipFill>
            <a:blip r:embed="rId6" cstate="print"/>
            <a:stretch>
              <a:fillRect/>
            </a:stretch>
          </p:blipFill>
          <p:spPr>
            <a:xfrm>
              <a:off x="3185992" y="4055774"/>
              <a:ext cx="738234" cy="738234"/>
            </a:xfrm>
            <a:prstGeom prst="rect">
              <a:avLst/>
            </a:prstGeom>
          </p:spPr>
        </p:pic>
        <p:grpSp>
          <p:nvGrpSpPr>
            <p:cNvPr id="12" name="object 21">
              <a:extLst>
                <a:ext uri="{FF2B5EF4-FFF2-40B4-BE49-F238E27FC236}">
                  <a16:creationId xmlns:a16="http://schemas.microsoft.com/office/drawing/2014/main" id="{1814466B-2A3C-43A1-A7D2-5969E924B19A}"/>
                </a:ext>
              </a:extLst>
            </p:cNvPr>
            <p:cNvGrpSpPr/>
            <p:nvPr/>
          </p:nvGrpSpPr>
          <p:grpSpPr>
            <a:xfrm>
              <a:off x="4419108" y="4033083"/>
              <a:ext cx="752880" cy="752880"/>
              <a:chOff x="606263" y="2907284"/>
              <a:chExt cx="652780" cy="652780"/>
            </a:xfrm>
          </p:grpSpPr>
          <p:sp>
            <p:nvSpPr>
              <p:cNvPr id="13" name="object 22">
                <a:extLst>
                  <a:ext uri="{FF2B5EF4-FFF2-40B4-BE49-F238E27FC236}">
                    <a16:creationId xmlns:a16="http://schemas.microsoft.com/office/drawing/2014/main" id="{FFF13BFD-7EE8-47E3-AC07-384A94A85FE9}"/>
                  </a:ext>
                </a:extLst>
              </p:cNvPr>
              <p:cNvSpPr/>
              <p:nvPr/>
            </p:nvSpPr>
            <p:spPr>
              <a:xfrm>
                <a:off x="606263" y="2907284"/>
                <a:ext cx="652780" cy="652780"/>
              </a:xfrm>
              <a:custGeom>
                <a:avLst/>
                <a:gdLst/>
                <a:ahLst/>
                <a:cxnLst/>
                <a:rect l="l" t="t" r="r" b="b"/>
                <a:pathLst>
                  <a:path w="652780" h="652779">
                    <a:moveTo>
                      <a:pt x="326186" y="0"/>
                    </a:moveTo>
                    <a:lnTo>
                      <a:pt x="277984" y="3536"/>
                    </a:lnTo>
                    <a:lnTo>
                      <a:pt x="231979" y="13810"/>
                    </a:lnTo>
                    <a:lnTo>
                      <a:pt x="188674" y="30316"/>
                    </a:lnTo>
                    <a:lnTo>
                      <a:pt x="148574" y="52550"/>
                    </a:lnTo>
                    <a:lnTo>
                      <a:pt x="112183" y="80007"/>
                    </a:lnTo>
                    <a:lnTo>
                      <a:pt x="80007" y="112183"/>
                    </a:lnTo>
                    <a:lnTo>
                      <a:pt x="52550" y="148574"/>
                    </a:lnTo>
                    <a:lnTo>
                      <a:pt x="30316" y="188674"/>
                    </a:lnTo>
                    <a:lnTo>
                      <a:pt x="13810" y="231979"/>
                    </a:lnTo>
                    <a:lnTo>
                      <a:pt x="3536" y="277984"/>
                    </a:lnTo>
                    <a:lnTo>
                      <a:pt x="0" y="326186"/>
                    </a:lnTo>
                    <a:lnTo>
                      <a:pt x="3536" y="374388"/>
                    </a:lnTo>
                    <a:lnTo>
                      <a:pt x="13810" y="420394"/>
                    </a:lnTo>
                    <a:lnTo>
                      <a:pt x="30316" y="463699"/>
                    </a:lnTo>
                    <a:lnTo>
                      <a:pt x="52550" y="503799"/>
                    </a:lnTo>
                    <a:lnTo>
                      <a:pt x="80007" y="540189"/>
                    </a:lnTo>
                    <a:lnTo>
                      <a:pt x="112183" y="572365"/>
                    </a:lnTo>
                    <a:lnTo>
                      <a:pt x="148574" y="599823"/>
                    </a:lnTo>
                    <a:lnTo>
                      <a:pt x="188674" y="622057"/>
                    </a:lnTo>
                    <a:lnTo>
                      <a:pt x="231979" y="638563"/>
                    </a:lnTo>
                    <a:lnTo>
                      <a:pt x="277984" y="648836"/>
                    </a:lnTo>
                    <a:lnTo>
                      <a:pt x="326186" y="652373"/>
                    </a:lnTo>
                    <a:lnTo>
                      <a:pt x="374388" y="648836"/>
                    </a:lnTo>
                    <a:lnTo>
                      <a:pt x="420394" y="638563"/>
                    </a:lnTo>
                    <a:lnTo>
                      <a:pt x="463699" y="622057"/>
                    </a:lnTo>
                    <a:lnTo>
                      <a:pt x="503799" y="599823"/>
                    </a:lnTo>
                    <a:lnTo>
                      <a:pt x="540189" y="572365"/>
                    </a:lnTo>
                    <a:lnTo>
                      <a:pt x="572365" y="540189"/>
                    </a:lnTo>
                    <a:lnTo>
                      <a:pt x="599823" y="503799"/>
                    </a:lnTo>
                    <a:lnTo>
                      <a:pt x="622057" y="463699"/>
                    </a:lnTo>
                    <a:lnTo>
                      <a:pt x="638563" y="420394"/>
                    </a:lnTo>
                    <a:lnTo>
                      <a:pt x="648836" y="374388"/>
                    </a:lnTo>
                    <a:lnTo>
                      <a:pt x="652373" y="326186"/>
                    </a:lnTo>
                    <a:lnTo>
                      <a:pt x="648836" y="277984"/>
                    </a:lnTo>
                    <a:lnTo>
                      <a:pt x="638563" y="231979"/>
                    </a:lnTo>
                    <a:lnTo>
                      <a:pt x="622057" y="188674"/>
                    </a:lnTo>
                    <a:lnTo>
                      <a:pt x="599823" y="148574"/>
                    </a:lnTo>
                    <a:lnTo>
                      <a:pt x="572365" y="112183"/>
                    </a:lnTo>
                    <a:lnTo>
                      <a:pt x="540189" y="80007"/>
                    </a:lnTo>
                    <a:lnTo>
                      <a:pt x="503799" y="52550"/>
                    </a:lnTo>
                    <a:lnTo>
                      <a:pt x="463699" y="30316"/>
                    </a:lnTo>
                    <a:lnTo>
                      <a:pt x="420394" y="13810"/>
                    </a:lnTo>
                    <a:lnTo>
                      <a:pt x="374388" y="3536"/>
                    </a:lnTo>
                    <a:lnTo>
                      <a:pt x="326186" y="0"/>
                    </a:lnTo>
                    <a:close/>
                  </a:path>
                </a:pathLst>
              </a:custGeom>
              <a:solidFill>
                <a:srgbClr val="3B94C7"/>
              </a:solidFill>
            </p:spPr>
            <p:txBody>
              <a:bodyPr wrap="square" lIns="0" tIns="0" rIns="0" bIns="0" rtlCol="0"/>
              <a:lstStyle/>
              <a:p>
                <a:endParaRPr dirty="0"/>
              </a:p>
            </p:txBody>
          </p:sp>
          <p:sp>
            <p:nvSpPr>
              <p:cNvPr id="14" name="object 23">
                <a:extLst>
                  <a:ext uri="{FF2B5EF4-FFF2-40B4-BE49-F238E27FC236}">
                    <a16:creationId xmlns:a16="http://schemas.microsoft.com/office/drawing/2014/main" id="{6CADF9B8-4810-4B35-8684-F4A684F3A3E8}"/>
                  </a:ext>
                </a:extLst>
              </p:cNvPr>
              <p:cNvSpPr/>
              <p:nvPr/>
            </p:nvSpPr>
            <p:spPr>
              <a:xfrm>
                <a:off x="682040" y="3010141"/>
                <a:ext cx="501015" cy="396240"/>
              </a:xfrm>
              <a:custGeom>
                <a:avLst/>
                <a:gdLst/>
                <a:ahLst/>
                <a:cxnLst/>
                <a:rect l="l" t="t" r="r" b="b"/>
                <a:pathLst>
                  <a:path w="501015" h="396239">
                    <a:moveTo>
                      <a:pt x="52451" y="376885"/>
                    </a:moveTo>
                    <a:lnTo>
                      <a:pt x="19113" y="343547"/>
                    </a:lnTo>
                    <a:lnTo>
                      <a:pt x="5905" y="355549"/>
                    </a:lnTo>
                    <a:lnTo>
                      <a:pt x="1473" y="362216"/>
                    </a:lnTo>
                    <a:lnTo>
                      <a:pt x="0" y="369824"/>
                    </a:lnTo>
                    <a:lnTo>
                      <a:pt x="1473" y="377431"/>
                    </a:lnTo>
                    <a:lnTo>
                      <a:pt x="5905" y="384098"/>
                    </a:lnTo>
                    <a:lnTo>
                      <a:pt x="11861" y="390067"/>
                    </a:lnTo>
                    <a:lnTo>
                      <a:pt x="18529" y="394487"/>
                    </a:lnTo>
                    <a:lnTo>
                      <a:pt x="26136" y="395960"/>
                    </a:lnTo>
                    <a:lnTo>
                      <a:pt x="33743" y="394487"/>
                    </a:lnTo>
                    <a:lnTo>
                      <a:pt x="40424" y="390067"/>
                    </a:lnTo>
                    <a:lnTo>
                      <a:pt x="52451" y="376885"/>
                    </a:lnTo>
                    <a:close/>
                  </a:path>
                  <a:path w="501015" h="396239">
                    <a:moveTo>
                      <a:pt x="203695" y="214045"/>
                    </a:moveTo>
                    <a:lnTo>
                      <a:pt x="195846" y="206197"/>
                    </a:lnTo>
                    <a:lnTo>
                      <a:pt x="182803" y="193167"/>
                    </a:lnTo>
                    <a:lnTo>
                      <a:pt x="181991" y="194932"/>
                    </a:lnTo>
                    <a:lnTo>
                      <a:pt x="174142" y="202793"/>
                    </a:lnTo>
                    <a:lnTo>
                      <a:pt x="29908" y="333743"/>
                    </a:lnTo>
                    <a:lnTo>
                      <a:pt x="62280" y="366102"/>
                    </a:lnTo>
                    <a:lnTo>
                      <a:pt x="193573" y="222224"/>
                    </a:lnTo>
                    <a:lnTo>
                      <a:pt x="201422" y="214363"/>
                    </a:lnTo>
                    <a:lnTo>
                      <a:pt x="203695" y="214045"/>
                    </a:lnTo>
                    <a:close/>
                  </a:path>
                  <a:path w="501015" h="396239">
                    <a:moveTo>
                      <a:pt x="249707" y="17868"/>
                    </a:moveTo>
                    <a:lnTo>
                      <a:pt x="231851" y="0"/>
                    </a:lnTo>
                    <a:lnTo>
                      <a:pt x="222567" y="0"/>
                    </a:lnTo>
                    <a:lnTo>
                      <a:pt x="106337" y="116243"/>
                    </a:lnTo>
                    <a:lnTo>
                      <a:pt x="106337" y="125514"/>
                    </a:lnTo>
                    <a:lnTo>
                      <a:pt x="118529" y="137706"/>
                    </a:lnTo>
                    <a:lnTo>
                      <a:pt x="124193" y="143370"/>
                    </a:lnTo>
                    <a:lnTo>
                      <a:pt x="133464" y="143370"/>
                    </a:lnTo>
                    <a:lnTo>
                      <a:pt x="249707" y="27139"/>
                    </a:lnTo>
                    <a:lnTo>
                      <a:pt x="249707" y="17868"/>
                    </a:lnTo>
                    <a:close/>
                  </a:path>
                  <a:path w="501015" h="396239">
                    <a:moveTo>
                      <a:pt x="359740" y="142328"/>
                    </a:moveTo>
                    <a:lnTo>
                      <a:pt x="260096" y="42684"/>
                    </a:lnTo>
                    <a:lnTo>
                      <a:pt x="256946" y="42684"/>
                    </a:lnTo>
                    <a:lnTo>
                      <a:pt x="151345" y="148285"/>
                    </a:lnTo>
                    <a:lnTo>
                      <a:pt x="151345" y="151447"/>
                    </a:lnTo>
                    <a:lnTo>
                      <a:pt x="249059" y="249161"/>
                    </a:lnTo>
                    <a:lnTo>
                      <a:pt x="250990" y="251091"/>
                    </a:lnTo>
                    <a:lnTo>
                      <a:pt x="254139" y="251091"/>
                    </a:lnTo>
                    <a:lnTo>
                      <a:pt x="359740" y="145491"/>
                    </a:lnTo>
                    <a:lnTo>
                      <a:pt x="359740" y="142328"/>
                    </a:lnTo>
                    <a:close/>
                  </a:path>
                  <a:path w="501015" h="396239">
                    <a:moveTo>
                      <a:pt x="395605" y="165201"/>
                    </a:moveTo>
                    <a:lnTo>
                      <a:pt x="381076" y="150672"/>
                    </a:lnTo>
                    <a:lnTo>
                      <a:pt x="372529" y="150672"/>
                    </a:lnTo>
                    <a:lnTo>
                      <a:pt x="255574" y="267627"/>
                    </a:lnTo>
                    <a:lnTo>
                      <a:pt x="255574" y="276186"/>
                    </a:lnTo>
                    <a:lnTo>
                      <a:pt x="264871" y="285483"/>
                    </a:lnTo>
                    <a:lnTo>
                      <a:pt x="270103" y="290715"/>
                    </a:lnTo>
                    <a:lnTo>
                      <a:pt x="278650" y="290715"/>
                    </a:lnTo>
                    <a:lnTo>
                      <a:pt x="395605" y="173748"/>
                    </a:lnTo>
                    <a:lnTo>
                      <a:pt x="395605" y="165201"/>
                    </a:lnTo>
                    <a:close/>
                  </a:path>
                  <a:path w="501015" h="396239">
                    <a:moveTo>
                      <a:pt x="500786" y="370128"/>
                    </a:moveTo>
                    <a:lnTo>
                      <a:pt x="495160" y="364502"/>
                    </a:lnTo>
                    <a:lnTo>
                      <a:pt x="480072" y="364502"/>
                    </a:lnTo>
                    <a:lnTo>
                      <a:pt x="482320" y="362254"/>
                    </a:lnTo>
                    <a:lnTo>
                      <a:pt x="482320" y="354139"/>
                    </a:lnTo>
                    <a:lnTo>
                      <a:pt x="479602" y="351421"/>
                    </a:lnTo>
                    <a:lnTo>
                      <a:pt x="295960" y="351421"/>
                    </a:lnTo>
                    <a:lnTo>
                      <a:pt x="293243" y="354139"/>
                    </a:lnTo>
                    <a:lnTo>
                      <a:pt x="293243" y="362254"/>
                    </a:lnTo>
                    <a:lnTo>
                      <a:pt x="295490" y="364502"/>
                    </a:lnTo>
                    <a:lnTo>
                      <a:pt x="280403" y="364502"/>
                    </a:lnTo>
                    <a:lnTo>
                      <a:pt x="274777" y="370128"/>
                    </a:lnTo>
                    <a:lnTo>
                      <a:pt x="274777" y="390334"/>
                    </a:lnTo>
                    <a:lnTo>
                      <a:pt x="280403" y="395960"/>
                    </a:lnTo>
                    <a:lnTo>
                      <a:pt x="488289" y="395960"/>
                    </a:lnTo>
                    <a:lnTo>
                      <a:pt x="495160" y="395960"/>
                    </a:lnTo>
                    <a:lnTo>
                      <a:pt x="500786" y="390334"/>
                    </a:lnTo>
                    <a:lnTo>
                      <a:pt x="500786" y="370128"/>
                    </a:lnTo>
                    <a:close/>
                  </a:path>
                </a:pathLst>
              </a:custGeom>
              <a:solidFill>
                <a:srgbClr val="FFFFFF"/>
              </a:solidFill>
            </p:spPr>
            <p:txBody>
              <a:bodyPr wrap="square" lIns="0" tIns="0" rIns="0" bIns="0" rtlCol="0"/>
              <a:lstStyle/>
              <a:p>
                <a:endParaRPr dirty="0"/>
              </a:p>
            </p:txBody>
          </p:sp>
        </p:grpSp>
      </p:grpSp>
    </p:spTree>
    <p:extLst>
      <p:ext uri="{BB962C8B-B14F-4D97-AF65-F5344CB8AC3E}">
        <p14:creationId xmlns:p14="http://schemas.microsoft.com/office/powerpoint/2010/main" val="150876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7DAFABF-C5A0-B2BB-093E-4A0B5FBD651D}"/>
              </a:ext>
            </a:extLst>
          </p:cNvPr>
          <p:cNvSpPr>
            <a:spLocks noGrp="1"/>
          </p:cNvSpPr>
          <p:nvPr/>
        </p:nvSpPr>
        <p:spPr>
          <a:xfrm>
            <a:off x="250681" y="441170"/>
            <a:ext cx="11606356"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kern="1200" baseline="0">
                <a:solidFill>
                  <a:srgbClr val="223E4C"/>
                </a:solidFill>
                <a:latin typeface="Nunito Sans Black" charset="0"/>
                <a:ea typeface="Nunito Sans Black" charset="0"/>
                <a:cs typeface="Nunito Sans Blac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3200" dirty="0"/>
              <a:t>Направление действий 1. Обеспечение политического лидерства в интересах ВОУЗ</a:t>
            </a:r>
          </a:p>
        </p:txBody>
      </p:sp>
      <p:sp>
        <p:nvSpPr>
          <p:cNvPr id="3" name="Text Placeholder 4">
            <a:extLst>
              <a:ext uri="{FF2B5EF4-FFF2-40B4-BE49-F238E27FC236}">
                <a16:creationId xmlns:a16="http://schemas.microsoft.com/office/drawing/2014/main" id="{23F47D5A-0ED1-FEC1-6746-2602A5C3C3E1}"/>
              </a:ext>
            </a:extLst>
          </p:cNvPr>
          <p:cNvSpPr>
            <a:spLocks noGrp="1"/>
          </p:cNvSpPr>
          <p:nvPr/>
        </p:nvSpPr>
        <p:spPr>
          <a:xfrm>
            <a:off x="290139" y="3202814"/>
            <a:ext cx="11511279" cy="340959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charset="0"/>
                <a:ea typeface="Nunito" charset="0"/>
                <a:cs typeface="Nunito"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1400" dirty="0"/>
          </a:p>
          <a:p>
            <a:endParaRPr lang="en-GB" sz="2400" dirty="0">
              <a:solidFill>
                <a:srgbClr val="289791"/>
              </a:solidFill>
              <a:latin typeface="Nunito Sans"/>
            </a:endParaRPr>
          </a:p>
        </p:txBody>
      </p:sp>
      <p:sp>
        <p:nvSpPr>
          <p:cNvPr id="4" name="Text Placeholder 5">
            <a:extLst>
              <a:ext uri="{FF2B5EF4-FFF2-40B4-BE49-F238E27FC236}">
                <a16:creationId xmlns:a16="http://schemas.microsoft.com/office/drawing/2014/main" id="{CF16936B-6A07-2DB9-1C09-7D366A8E3735}"/>
              </a:ext>
            </a:extLst>
          </p:cNvPr>
          <p:cNvSpPr>
            <a:spLocks noGrp="1"/>
          </p:cNvSpPr>
          <p:nvPr/>
        </p:nvSpPr>
        <p:spPr>
          <a:xfrm>
            <a:off x="292855" y="1541159"/>
            <a:ext cx="11609006" cy="421309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800" dirty="0">
                <a:solidFill>
                  <a:srgbClr val="706F6F"/>
                </a:solidFill>
                <a:latin typeface="Nunito"/>
              </a:rPr>
              <a:t>В свете опыта, полученного во время пандемии и продолжающегося воздействия конфликтов и климатического кризиса, политические лидеры убедились в том, насколько важное значение имеет ВОУЗ для их стран и экономики. Лидерские инициативы – в том числе с участием гражданского общества и партнеров в рамках систем здравоохранения – как никогда важны для закрепления ВОУЗ в качестве цели национальной политики здравоохранения.</a:t>
            </a:r>
            <a:endParaRPr lang="ru-RU" sz="1800" dirty="0">
              <a:latin typeface="Nunito Sans"/>
            </a:endParaRPr>
          </a:p>
          <a:p>
            <a:r>
              <a:rPr lang="ru-RU" sz="1800" dirty="0"/>
              <a:t>Предлагаемые ключевые действия</a:t>
            </a:r>
          </a:p>
          <a:p>
            <a:pPr marL="342900" indent="-342900">
              <a:buFont typeface="Arial" panose="020B0604020202020204" pitchFamily="34" charset="0"/>
              <a:buChar char="•"/>
            </a:pPr>
            <a:r>
              <a:rPr lang="ru-RU" sz="1800" dirty="0">
                <a:solidFill>
                  <a:srgbClr val="706F6F"/>
                </a:solidFill>
                <a:latin typeface="Nunito"/>
              </a:rPr>
              <a:t>Обеспечить стратегическое лидерство на высшем политическом уровне и общегосударственный подход к достижению ВОУЗ в качестве одного из приоритетных направлений национальной политики.</a:t>
            </a:r>
          </a:p>
          <a:p>
            <a:pPr marL="342900" indent="-342900">
              <a:buFont typeface="Arial" panose="020B0604020202020204" pitchFamily="34" charset="0"/>
              <a:buChar char="•"/>
            </a:pPr>
            <a:r>
              <a:rPr lang="ru-RU" sz="1800" dirty="0">
                <a:solidFill>
                  <a:srgbClr val="706F6F"/>
                </a:solidFill>
                <a:latin typeface="Nunito"/>
              </a:rPr>
              <a:t>Расширить пакет базовых медицинских услуг, в котором приоритетное значение имеет система первичной медико-санитарной помощи как важнейшая основа для обеспечения ВОУЗ и санитарно-эпидемиологической безопасности. </a:t>
            </a:r>
          </a:p>
          <a:p>
            <a:pPr marL="342900" indent="-342900">
              <a:buFont typeface="Arial" panose="020B0604020202020204" pitchFamily="34" charset="0"/>
              <a:buChar char="•"/>
            </a:pPr>
            <a:r>
              <a:rPr lang="ru-RU" sz="1800" dirty="0">
                <a:solidFill>
                  <a:srgbClr val="706F6F"/>
                </a:solidFill>
                <a:latin typeface="Nunito"/>
              </a:rPr>
              <a:t>Поощрять лидерство на местном и муниципальном уровнях и поддерживать мобилизацию гражданского общества и частного сектора в целях обеспечения ВОУЗ.</a:t>
            </a:r>
          </a:p>
          <a:p>
            <a:endParaRPr lang="en-GB" sz="2200" dirty="0"/>
          </a:p>
        </p:txBody>
      </p:sp>
    </p:spTree>
    <p:extLst>
      <p:ext uri="{BB962C8B-B14F-4D97-AF65-F5344CB8AC3E}">
        <p14:creationId xmlns:p14="http://schemas.microsoft.com/office/powerpoint/2010/main" val="273399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820112C-FA8C-A4D7-C7B8-C81C0113CE29}"/>
              </a:ext>
            </a:extLst>
          </p:cNvPr>
          <p:cNvSpPr>
            <a:spLocks noGrp="1"/>
          </p:cNvSpPr>
          <p:nvPr/>
        </p:nvSpPr>
        <p:spPr>
          <a:xfrm>
            <a:off x="250681" y="441170"/>
            <a:ext cx="11606356"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kern="1200" baseline="0">
                <a:solidFill>
                  <a:srgbClr val="223E4C"/>
                </a:solidFill>
                <a:latin typeface="Nunito Sans Black" charset="0"/>
                <a:ea typeface="Nunito Sans Black" charset="0"/>
                <a:cs typeface="Nunito Sans Blac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3200" dirty="0"/>
              <a:t>Направление действий 2. «Никого не оставить без внимания»</a:t>
            </a:r>
          </a:p>
        </p:txBody>
      </p:sp>
      <p:sp>
        <p:nvSpPr>
          <p:cNvPr id="3" name="Text Placeholder 4">
            <a:extLst>
              <a:ext uri="{FF2B5EF4-FFF2-40B4-BE49-F238E27FC236}">
                <a16:creationId xmlns:a16="http://schemas.microsoft.com/office/drawing/2014/main" id="{CA3353DB-B173-9CB7-E064-E444DBA0B7CE}"/>
              </a:ext>
            </a:extLst>
          </p:cNvPr>
          <p:cNvSpPr>
            <a:spLocks noGrp="1"/>
          </p:cNvSpPr>
          <p:nvPr/>
        </p:nvSpPr>
        <p:spPr>
          <a:xfrm>
            <a:off x="300935" y="3267061"/>
            <a:ext cx="11511279" cy="340959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charset="0"/>
                <a:ea typeface="Nunito" charset="0"/>
                <a:cs typeface="Nunito"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4" name="Text Placeholder 5">
            <a:extLst>
              <a:ext uri="{FF2B5EF4-FFF2-40B4-BE49-F238E27FC236}">
                <a16:creationId xmlns:a16="http://schemas.microsoft.com/office/drawing/2014/main" id="{09DC3E16-8DC8-135B-2DD1-3310112B8064}"/>
              </a:ext>
            </a:extLst>
          </p:cNvPr>
          <p:cNvSpPr>
            <a:spLocks noGrp="1"/>
          </p:cNvSpPr>
          <p:nvPr/>
        </p:nvSpPr>
        <p:spPr>
          <a:xfrm>
            <a:off x="304950" y="1478975"/>
            <a:ext cx="11575389" cy="398456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2000" dirty="0">
                <a:solidFill>
                  <a:srgbClr val="706F6F"/>
                </a:solidFill>
                <a:latin typeface="Nunito"/>
              </a:rPr>
              <a:t>Право на здоровье закреплено в качестве одного из основных прав человека, и защита, поощрение и осуществление права на здоровье является обязанностью государств. </a:t>
            </a:r>
            <a:r>
              <a:rPr lang="ru-RU" sz="2000" dirty="0">
                <a:solidFill>
                  <a:srgbClr val="706F6F"/>
                </a:solidFill>
              </a:rPr>
              <a:t>Инвестиции в здравоохранение также приносят странам экономические и социальные выгоды, поскольку достижение ВОУЗ в значительной степени способствует сокращению масштабов нищеты, обеспечению равенства и социальной сплоченности.</a:t>
            </a:r>
            <a:r>
              <a:rPr lang="ru-RU" sz="2000" dirty="0">
                <a:solidFill>
                  <a:srgbClr val="706F6F"/>
                </a:solidFill>
                <a:latin typeface="Nunito Sans"/>
              </a:rPr>
              <a:t> </a:t>
            </a:r>
          </a:p>
          <a:p>
            <a:r>
              <a:rPr lang="ru-RU" sz="2000" dirty="0"/>
              <a:t>Предлагаемые ключевые действия</a:t>
            </a:r>
          </a:p>
          <a:p>
            <a:pPr marL="342900" indent="-342900">
              <a:buFont typeface="Arial" panose="020B0604020202020204" pitchFamily="34" charset="0"/>
              <a:buChar char="•"/>
            </a:pPr>
            <a:r>
              <a:rPr lang="ru-RU" sz="2000" dirty="0">
                <a:solidFill>
                  <a:srgbClr val="706F6F"/>
                </a:solidFill>
                <a:latin typeface="Nunito"/>
              </a:rPr>
              <a:t>Обеспечить, чтобы во всех национальных стратегиях здравоохранения предусматривалась поддержка уязвимых и обездоленных групп населения, находящихся в наиболее неблагоприятном положении, и отражались их приоритеты. </a:t>
            </a:r>
          </a:p>
          <a:p>
            <a:pPr marL="342900" indent="-342900">
              <a:buFont typeface="Arial" panose="020B0604020202020204" pitchFamily="34" charset="0"/>
              <a:buChar char="•"/>
            </a:pPr>
            <a:r>
              <a:rPr lang="ru-RU" sz="2000" dirty="0">
                <a:solidFill>
                  <a:srgbClr val="706F6F"/>
                </a:solidFill>
                <a:latin typeface="Nunito"/>
              </a:rPr>
              <a:t>Улучшить разработку политики, с тем чтобы «никого не оставить без внимания».</a:t>
            </a:r>
          </a:p>
          <a:p>
            <a:pPr marL="342900" indent="-342900">
              <a:buFont typeface="Arial" panose="020B0604020202020204" pitchFamily="34" charset="0"/>
              <a:buChar char="•"/>
            </a:pPr>
            <a:r>
              <a:rPr lang="ru-RU" sz="2000" dirty="0">
                <a:solidFill>
                  <a:srgbClr val="706F6F"/>
                </a:solidFill>
                <a:latin typeface="Nunito"/>
              </a:rPr>
              <a:t>Накапливать наиболее достоверные знания и информацию в целях разработки политики и анализа прогресса в области достижения ВОУЗ, чтобы «никого не оставить без внимания». </a:t>
            </a:r>
          </a:p>
          <a:p>
            <a:endParaRPr lang="en-US" dirty="0"/>
          </a:p>
          <a:p>
            <a:endParaRPr lang="en-US" dirty="0"/>
          </a:p>
          <a:p>
            <a:endParaRPr lang="en-US" dirty="0"/>
          </a:p>
        </p:txBody>
      </p:sp>
    </p:spTree>
    <p:extLst>
      <p:ext uri="{BB962C8B-B14F-4D97-AF65-F5344CB8AC3E}">
        <p14:creationId xmlns:p14="http://schemas.microsoft.com/office/powerpoint/2010/main" val="1078891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455062B-1A8E-7011-35EF-77C1D8061475}"/>
              </a:ext>
            </a:extLst>
          </p:cNvPr>
          <p:cNvSpPr>
            <a:spLocks noGrp="1"/>
          </p:cNvSpPr>
          <p:nvPr/>
        </p:nvSpPr>
        <p:spPr>
          <a:xfrm>
            <a:off x="250681" y="441170"/>
            <a:ext cx="11606356"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kern="1200" baseline="0">
                <a:solidFill>
                  <a:srgbClr val="223E4C"/>
                </a:solidFill>
                <a:latin typeface="Nunito Sans Black" charset="0"/>
                <a:ea typeface="Nunito Sans Black" charset="0"/>
                <a:cs typeface="Nunito Sans Blac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3200" dirty="0"/>
              <a:t>Направление действий 3. Обеспечение надлежащей нормативно-правовой базы</a:t>
            </a:r>
          </a:p>
        </p:txBody>
      </p:sp>
      <p:sp>
        <p:nvSpPr>
          <p:cNvPr id="3" name="Text Placeholder 4">
            <a:extLst>
              <a:ext uri="{FF2B5EF4-FFF2-40B4-BE49-F238E27FC236}">
                <a16:creationId xmlns:a16="http://schemas.microsoft.com/office/drawing/2014/main" id="{43920DAC-574D-6AEC-5EE8-E06035A64634}"/>
              </a:ext>
            </a:extLst>
          </p:cNvPr>
          <p:cNvSpPr>
            <a:spLocks noGrp="1"/>
          </p:cNvSpPr>
          <p:nvPr/>
        </p:nvSpPr>
        <p:spPr>
          <a:xfrm>
            <a:off x="256112" y="2991112"/>
            <a:ext cx="11511279" cy="267299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charset="0"/>
                <a:ea typeface="Nunito" charset="0"/>
                <a:cs typeface="Nunito"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4" name="Text Placeholder 5">
            <a:extLst>
              <a:ext uri="{FF2B5EF4-FFF2-40B4-BE49-F238E27FC236}">
                <a16:creationId xmlns:a16="http://schemas.microsoft.com/office/drawing/2014/main" id="{FAECCA2C-8E8F-B9B9-3194-A9B581C15BE9}"/>
              </a:ext>
            </a:extLst>
          </p:cNvPr>
          <p:cNvSpPr>
            <a:spLocks noGrp="1"/>
          </p:cNvSpPr>
          <p:nvPr/>
        </p:nvSpPr>
        <p:spPr>
          <a:xfrm>
            <a:off x="260126" y="1547451"/>
            <a:ext cx="11609006" cy="411665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800" dirty="0">
                <a:solidFill>
                  <a:srgbClr val="706F6F"/>
                </a:solidFill>
                <a:latin typeface="Nunito"/>
              </a:rPr>
              <a:t>Усиление работы по достижению ВОУЗ имеет решающее значение, и ключевую роль в этом должны сыграть парламентарии и другие лица, ответственные за формирование политики. Политика, законодательные и нормативные акты, предусматривающие комплексный подход к обеспечению ВОУЗ и санитарно-эпидемиологической безопасности и создающие благоприятные условия для использования медицинских технологий и инноваций, способствуют укреплению экономической и социальной устойчивости в будущем.</a:t>
            </a:r>
          </a:p>
          <a:p>
            <a:r>
              <a:rPr lang="ru-RU" sz="1800" dirty="0">
                <a:latin typeface="Nunito"/>
              </a:rPr>
              <a:t>Предлагаемые ключевые действия</a:t>
            </a:r>
          </a:p>
          <a:p>
            <a:pPr marL="342900" indent="-342900">
              <a:buChar char="•"/>
            </a:pPr>
            <a:r>
              <a:rPr lang="ru-RU" sz="1800" dirty="0">
                <a:solidFill>
                  <a:srgbClr val="706F6F"/>
                </a:solidFill>
                <a:latin typeface="Nunito"/>
              </a:rPr>
              <a:t>Создать необходимую нормативно-правовую базу.</a:t>
            </a:r>
          </a:p>
          <a:p>
            <a:pPr marL="342900" indent="-342900">
              <a:buFont typeface="Arial" panose="020B0604020202020204" pitchFamily="34" charset="0"/>
              <a:buChar char="•"/>
            </a:pPr>
            <a:r>
              <a:rPr lang="ru-RU" sz="1800" dirty="0">
                <a:solidFill>
                  <a:srgbClr val="706F6F"/>
                </a:solidFill>
                <a:latin typeface="Nunito"/>
              </a:rPr>
              <a:t>Реализовать на практике стратегии, законы и нормативные акты, касающиеся предоставления пакета базовых медицинских услуг, финансовой защиты, первичной медико-санитарной помощи и комплексных услуг, которые способствуют обеспечению ВОУЗ и санитарно-эпидемиологической безопасности. </a:t>
            </a:r>
          </a:p>
          <a:p>
            <a:pPr marL="342900" indent="-342900">
              <a:buFont typeface="Arial" panose="020B0604020202020204" pitchFamily="34" charset="0"/>
              <a:buChar char="•"/>
            </a:pPr>
            <a:r>
              <a:rPr lang="ru-RU" sz="1800" dirty="0">
                <a:solidFill>
                  <a:srgbClr val="706F6F"/>
                </a:solidFill>
                <a:latin typeface="Nunito"/>
              </a:rPr>
              <a:t>Принять стратегии, законы и нормативные акты, способствующие укреплению механизмов внедрения технологий и инноваций в системах здравоохранения и ускорению достижения ВОУЗ. </a:t>
            </a:r>
          </a:p>
          <a:p>
            <a:endParaRPr lang="en-GB" sz="2000" dirty="0"/>
          </a:p>
          <a:p>
            <a:endParaRPr lang="en-GB" sz="2800" dirty="0">
              <a:latin typeface="Nunito"/>
              <a:ea typeface="+mn-ea"/>
              <a:cs typeface="+mn-cs"/>
            </a:endParaRPr>
          </a:p>
        </p:txBody>
      </p:sp>
    </p:spTree>
    <p:extLst>
      <p:ext uri="{BB962C8B-B14F-4D97-AF65-F5344CB8AC3E}">
        <p14:creationId xmlns:p14="http://schemas.microsoft.com/office/powerpoint/2010/main" val="80338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66FBA16-1001-44D8-ABAC-8624D53B8358}"/>
              </a:ext>
            </a:extLst>
          </p:cNvPr>
          <p:cNvSpPr txBox="1">
            <a:spLocks/>
          </p:cNvSpPr>
          <p:nvPr/>
        </p:nvSpPr>
        <p:spPr>
          <a:xfrm>
            <a:off x="250681" y="441170"/>
            <a:ext cx="11606356" cy="11062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3200" b="1" dirty="0">
                <a:solidFill>
                  <a:srgbClr val="223E4C"/>
                </a:solidFill>
                <a:latin typeface="Nunito Sans Black" charset="0"/>
              </a:rPr>
              <a:t>Направление действий 4. Укрепление кадровых ресурсов здравоохранения и социальной сферы</a:t>
            </a:r>
          </a:p>
        </p:txBody>
      </p:sp>
      <p:sp>
        <p:nvSpPr>
          <p:cNvPr id="5" name="Text Placeholder 4">
            <a:extLst>
              <a:ext uri="{FF2B5EF4-FFF2-40B4-BE49-F238E27FC236}">
                <a16:creationId xmlns:a16="http://schemas.microsoft.com/office/drawing/2014/main" id="{5A9E0748-7DC9-DF7A-2BF3-F17D845CB247}"/>
              </a:ext>
            </a:extLst>
          </p:cNvPr>
          <p:cNvSpPr txBox="1">
            <a:spLocks/>
          </p:cNvSpPr>
          <p:nvPr/>
        </p:nvSpPr>
        <p:spPr>
          <a:xfrm>
            <a:off x="345759" y="3622768"/>
            <a:ext cx="11511279" cy="20872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7" name="Text Placeholder 5">
            <a:extLst>
              <a:ext uri="{FF2B5EF4-FFF2-40B4-BE49-F238E27FC236}">
                <a16:creationId xmlns:a16="http://schemas.microsoft.com/office/drawing/2014/main" id="{352C6D03-B91B-B650-A1C9-2AE2CE185715}"/>
              </a:ext>
            </a:extLst>
          </p:cNvPr>
          <p:cNvSpPr txBox="1">
            <a:spLocks/>
          </p:cNvSpPr>
          <p:nvPr/>
        </p:nvSpPr>
        <p:spPr>
          <a:xfrm>
            <a:off x="348883" y="1547450"/>
            <a:ext cx="11609006" cy="41626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1800" dirty="0">
                <a:solidFill>
                  <a:srgbClr val="706F6F"/>
                </a:solidFill>
                <a:latin typeface="Nunito" charset="0"/>
              </a:rPr>
              <a:t>Работники сектора здравоохранения и социального сектора играют важную роль в обеспечении здоровья людей, общества и экономики, а также выполняют критически важные функции во время чрезвычайных ситуаций, включая пандемии, конфликты, стихийные бедствия и другие кризисы. Во всех ситуациях ведущую роль играют женщины, которые оказывают большинство наиболее приоритетных основных услуг в сфере здравоохранения и социального обеспечения. Достижение ВОУЗ к 2030 г. зависит от наличия надежных, имеющих гарантированные права и защиту медицинских кадров, предоставляющих качественные услуги в области здравоохранения и социального обеспечения.</a:t>
            </a:r>
          </a:p>
          <a:p>
            <a:pPr marL="0" indent="0">
              <a:buNone/>
            </a:pPr>
            <a:r>
              <a:rPr lang="ru-RU" sz="1800" dirty="0">
                <a:solidFill>
                  <a:srgbClr val="289791"/>
                </a:solidFill>
                <a:latin typeface="Nunito" charset="0"/>
              </a:rPr>
              <a:t>Предлагаемые ключевые действия</a:t>
            </a:r>
          </a:p>
          <a:p>
            <a:pPr marL="342900" indent="-342900">
              <a:buFont typeface="Arial" panose="020B0604020202020204" pitchFamily="34" charset="0"/>
              <a:buChar char="•"/>
            </a:pPr>
            <a:r>
              <a:rPr lang="ru-RU" sz="1800" dirty="0">
                <a:solidFill>
                  <a:srgbClr val="706F6F"/>
                </a:solidFill>
                <a:latin typeface="Nunito" charset="0"/>
              </a:rPr>
              <a:t>Признать роль и обеспечить необходимыми ресурсами работников здравоохранения и социальной сферы как основы будущего резерва устойчивости.  </a:t>
            </a:r>
          </a:p>
          <a:p>
            <a:pPr marL="342900" indent="-342900">
              <a:buFont typeface="Arial" panose="020B0604020202020204" pitchFamily="34" charset="0"/>
              <a:buChar char="•"/>
            </a:pPr>
            <a:r>
              <a:rPr lang="ru-RU" sz="1800" dirty="0">
                <a:solidFill>
                  <a:srgbClr val="706F6F"/>
                </a:solidFill>
                <a:latin typeface="Nunito" charset="0"/>
              </a:rPr>
              <a:t>Обеспечить удержание, наращивание и защиту кадровых ресурсов здравоохранения и социальной сферы. </a:t>
            </a:r>
          </a:p>
          <a:p>
            <a:pPr marL="342900" indent="-342900">
              <a:buFont typeface="Arial" panose="020B0604020202020204" pitchFamily="34" charset="0"/>
              <a:buChar char="•"/>
            </a:pPr>
            <a:r>
              <a:rPr lang="ru-RU" sz="1800" dirty="0">
                <a:solidFill>
                  <a:srgbClr val="706F6F"/>
                </a:solidFill>
                <a:latin typeface="Nunito" charset="0"/>
              </a:rPr>
              <a:t>Осуществлять инновации в целях улучшения качества здравоохранения и социального обеспечения. </a:t>
            </a:r>
          </a:p>
          <a:p>
            <a:endParaRPr lang="en-GB" sz="1400" dirty="0"/>
          </a:p>
          <a:p>
            <a:endParaRPr lang="en-GB" sz="1600" dirty="0"/>
          </a:p>
          <a:p>
            <a:pPr marL="0" indent="0">
              <a:buNone/>
            </a:pPr>
            <a:endParaRPr lang="en-GB" sz="2200" dirty="0">
              <a:solidFill>
                <a:srgbClr val="706F6F"/>
              </a:solidFill>
              <a:latin typeface="Nunito" charset="0"/>
            </a:endParaRPr>
          </a:p>
          <a:p>
            <a:pPr marL="0" indent="0">
              <a:buNone/>
            </a:pPr>
            <a:endParaRPr lang="en-GB" dirty="0"/>
          </a:p>
          <a:p>
            <a:endParaRPr lang="en-GB" dirty="0"/>
          </a:p>
        </p:txBody>
      </p:sp>
    </p:spTree>
    <p:extLst>
      <p:ext uri="{BB962C8B-B14F-4D97-AF65-F5344CB8AC3E}">
        <p14:creationId xmlns:p14="http://schemas.microsoft.com/office/powerpoint/2010/main" val="130520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44F81EA-C8E5-494A-4934-BB9876D4B649}"/>
              </a:ext>
            </a:extLst>
          </p:cNvPr>
          <p:cNvSpPr txBox="1">
            <a:spLocks/>
          </p:cNvSpPr>
          <p:nvPr/>
        </p:nvSpPr>
        <p:spPr>
          <a:xfrm>
            <a:off x="250681" y="441170"/>
            <a:ext cx="11606356" cy="11062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3200" b="1" dirty="0">
                <a:solidFill>
                  <a:srgbClr val="223E4C"/>
                </a:solidFill>
                <a:latin typeface="Nunito Sans Black" charset="0"/>
              </a:rPr>
              <a:t>Направление действий 5. Более активное и эффективное вложение ресурсов</a:t>
            </a:r>
          </a:p>
        </p:txBody>
      </p:sp>
      <p:sp>
        <p:nvSpPr>
          <p:cNvPr id="11" name="Text Placeholder 4">
            <a:extLst>
              <a:ext uri="{FF2B5EF4-FFF2-40B4-BE49-F238E27FC236}">
                <a16:creationId xmlns:a16="http://schemas.microsoft.com/office/drawing/2014/main" id="{6604FBCE-3EF5-9CAD-05CD-B26F51218FF0}"/>
              </a:ext>
            </a:extLst>
          </p:cNvPr>
          <p:cNvSpPr txBox="1">
            <a:spLocks/>
          </p:cNvSpPr>
          <p:nvPr/>
        </p:nvSpPr>
        <p:spPr>
          <a:xfrm>
            <a:off x="477988" y="3188620"/>
            <a:ext cx="11511279" cy="21758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13" name="Text Placeholder 5">
            <a:extLst>
              <a:ext uri="{FF2B5EF4-FFF2-40B4-BE49-F238E27FC236}">
                <a16:creationId xmlns:a16="http://schemas.microsoft.com/office/drawing/2014/main" id="{A181A3B4-D4A5-8A11-A73E-AC745C2CFD88}"/>
              </a:ext>
            </a:extLst>
          </p:cNvPr>
          <p:cNvSpPr txBox="1">
            <a:spLocks/>
          </p:cNvSpPr>
          <p:nvPr/>
        </p:nvSpPr>
        <p:spPr>
          <a:xfrm>
            <a:off x="477485" y="1364604"/>
            <a:ext cx="11620211" cy="42056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2000" dirty="0">
                <a:solidFill>
                  <a:srgbClr val="706F6F"/>
                </a:solidFill>
                <a:latin typeface="Nunito"/>
              </a:rPr>
              <a:t>Расширение ВОУЗ должно занять приоритетное место в бюджетах здравоохранения, более широких национальных планах и национальных стратегиях финансирования, а также в процессе согласования финансирования со стороны международных партнеров с первоочередными задачами национального здравоохранения. Независимо от текущих сложных экономических перспектив и особенностей бюджетно-налоговой ситуации на макроуровне, страны и в дальнейшем должны прилагать усилия по наращиванию внутренних государственных финансовых ресурсов для более активных и эффективных инвестиций в собственные системы здравоохранения.</a:t>
            </a:r>
          </a:p>
          <a:p>
            <a:pPr marL="0" indent="0">
              <a:buNone/>
            </a:pPr>
            <a:r>
              <a:rPr lang="ru-RU" sz="2000" dirty="0">
                <a:solidFill>
                  <a:srgbClr val="289791"/>
                </a:solidFill>
                <a:latin typeface="Nunito"/>
              </a:rPr>
              <a:t>Предлагаемые ключевые действия</a:t>
            </a:r>
          </a:p>
          <a:p>
            <a:pPr marL="342900" indent="-342900">
              <a:buFont typeface="Arial" panose="020B0604020202020204" pitchFamily="34" charset="0"/>
              <a:buChar char="•"/>
            </a:pPr>
            <a:r>
              <a:rPr lang="ru-RU" sz="2000" dirty="0">
                <a:solidFill>
                  <a:srgbClr val="706F6F"/>
                </a:solidFill>
                <a:latin typeface="Nunito"/>
              </a:rPr>
              <a:t>Увеличить и гарантировать объем внутренних государственных расходов на здравоохранение в целях обеспечения жизнеспособности людей, стран и экономики. </a:t>
            </a:r>
          </a:p>
          <a:p>
            <a:pPr marL="342900" indent="-342900">
              <a:buFont typeface="Arial" panose="020B0604020202020204" pitchFamily="34" charset="0"/>
              <a:buChar char="•"/>
            </a:pPr>
            <a:r>
              <a:rPr lang="ru-RU" sz="2000" dirty="0">
                <a:solidFill>
                  <a:srgbClr val="706F6F"/>
                </a:solidFill>
                <a:latin typeface="Nunito"/>
              </a:rPr>
              <a:t>Целенаправленно развивать систему первичной медико-санитарной помощи.</a:t>
            </a:r>
          </a:p>
          <a:p>
            <a:pPr marL="342900" indent="-342900">
              <a:buFont typeface="Arial" panose="020B0604020202020204" pitchFamily="34" charset="0"/>
              <a:buChar char="•"/>
            </a:pPr>
            <a:r>
              <a:rPr lang="ru-RU" sz="2000" dirty="0">
                <a:solidFill>
                  <a:srgbClr val="706F6F"/>
                </a:solidFill>
                <a:latin typeface="Nunito"/>
              </a:rPr>
              <a:t>Укреплять финансовую защиту. </a:t>
            </a:r>
          </a:p>
          <a:p>
            <a:endParaRPr lang="en-GB" sz="2200" dirty="0"/>
          </a:p>
          <a:p>
            <a:pPr marL="0" indent="0">
              <a:buNone/>
            </a:pPr>
            <a:endParaRPr lang="en-US" sz="2200" dirty="0"/>
          </a:p>
          <a:p>
            <a:endParaRPr lang="en-GB" sz="2200" dirty="0"/>
          </a:p>
        </p:txBody>
      </p:sp>
    </p:spTree>
    <p:extLst>
      <p:ext uri="{BB962C8B-B14F-4D97-AF65-F5344CB8AC3E}">
        <p14:creationId xmlns:p14="http://schemas.microsoft.com/office/powerpoint/2010/main" val="921115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7B1D68-671C-D886-DC77-6166A687A505}"/>
              </a:ext>
            </a:extLst>
          </p:cNvPr>
          <p:cNvSpPr>
            <a:spLocks noGrp="1"/>
          </p:cNvSpPr>
          <p:nvPr>
            <p:ph type="body" sz="quarter" idx="11"/>
          </p:nvPr>
        </p:nvSpPr>
        <p:spPr/>
        <p:txBody>
          <a:bodyPr/>
          <a:lstStyle/>
          <a:p>
            <a:r>
              <a:rPr lang="ru-RU" sz="3200" dirty="0"/>
              <a:t>Направление действий 6. Объединение усилий для достижения ВОУЗ</a:t>
            </a:r>
          </a:p>
        </p:txBody>
      </p:sp>
      <p:sp>
        <p:nvSpPr>
          <p:cNvPr id="6" name="Text Placeholder 5">
            <a:extLst>
              <a:ext uri="{FF2B5EF4-FFF2-40B4-BE49-F238E27FC236}">
                <a16:creationId xmlns:a16="http://schemas.microsoft.com/office/drawing/2014/main" id="{7E6D59A6-6F92-431E-E01D-CDBE636CCE47}"/>
              </a:ext>
            </a:extLst>
          </p:cNvPr>
          <p:cNvSpPr>
            <a:spLocks noGrp="1"/>
          </p:cNvSpPr>
          <p:nvPr>
            <p:ph type="body" sz="quarter" idx="13"/>
          </p:nvPr>
        </p:nvSpPr>
        <p:spPr>
          <a:xfrm>
            <a:off x="406159" y="1458698"/>
            <a:ext cx="11608116" cy="4874990"/>
          </a:xfrm>
        </p:spPr>
        <p:txBody>
          <a:bodyPr lIns="91440" tIns="45720" rIns="91440" bIns="45720" anchor="t"/>
          <a:lstStyle/>
          <a:p>
            <a:r>
              <a:rPr lang="ru-RU" sz="2000" dirty="0">
                <a:solidFill>
                  <a:srgbClr val="706F6F"/>
                </a:solidFill>
                <a:latin typeface="Nunito"/>
              </a:rPr>
              <a:t>Обеспечить ВОУЗ невозможно только силами органов государственного управления, в связи с чем необходимо создать широкие возможности для участия заинтересованных сторон в разработке, пересмотре и реализации национальных стратегий здравоохранения, стратегий финансовой защиты и пакетов базовых медицинских услуг. Обеспечение систематического сотрудничества и координации действий всех заинтересованных сторон содействует укреплению прозрачности и подотчетности системы здравоохранения, выполнению общественного договора между государством и его гражданами и повышению уровня доверия, что может быть использовано в условиях чрезвычайных ситуаций.  </a:t>
            </a:r>
          </a:p>
          <a:p>
            <a:r>
              <a:rPr lang="ru-RU" sz="2000" dirty="0">
                <a:solidFill>
                  <a:srgbClr val="289791"/>
                </a:solidFill>
                <a:latin typeface="Nunito"/>
              </a:rPr>
              <a:t>Предлагаемые ключевые действия</a:t>
            </a:r>
          </a:p>
          <a:p>
            <a:pPr marL="342900" indent="-342900">
              <a:buFont typeface="Arial" panose="020B0604020202020204" pitchFamily="34" charset="0"/>
              <a:buChar char="•"/>
            </a:pPr>
            <a:r>
              <a:rPr lang="ru-RU" sz="2000" dirty="0">
                <a:solidFill>
                  <a:srgbClr val="706F6F"/>
                </a:solidFill>
                <a:latin typeface="Nunito"/>
              </a:rPr>
              <a:t>Развивать принципы управления на основе активного и широкого участия заинтересованных сторон. </a:t>
            </a:r>
          </a:p>
          <a:p>
            <a:pPr marL="342900" indent="-342900">
              <a:buFont typeface="Arial" panose="020B0604020202020204" pitchFamily="34" charset="0"/>
              <a:buChar char="•"/>
            </a:pPr>
            <a:r>
              <a:rPr lang="ru-RU" sz="2000" dirty="0">
                <a:solidFill>
                  <a:srgbClr val="706F6F"/>
                </a:solidFill>
              </a:rPr>
              <a:t>Институционализировать механизмы управления здравоохранением с участием всех заинтересованных сторон. </a:t>
            </a:r>
          </a:p>
          <a:p>
            <a:pPr marL="342900" indent="-342900">
              <a:buFont typeface="Arial" panose="020B0604020202020204" pitchFamily="34" charset="0"/>
              <a:buChar char="•"/>
            </a:pPr>
            <a:r>
              <a:rPr lang="ru-RU" sz="2000" dirty="0">
                <a:solidFill>
                  <a:srgbClr val="706F6F"/>
                </a:solidFill>
              </a:rPr>
              <a:t>Способствовать укреплению доверия и прозрачности путем усиления подотчетности в управлении здравоохранением.</a:t>
            </a:r>
          </a:p>
          <a:p>
            <a:endParaRPr lang="en-GB" sz="1400" dirty="0"/>
          </a:p>
          <a:p>
            <a:endParaRPr lang="en-GB" sz="2000" dirty="0"/>
          </a:p>
          <a:p>
            <a:endParaRPr lang="en-GB" sz="2200" dirty="0">
              <a:solidFill>
                <a:srgbClr val="706F6F"/>
              </a:solidFill>
              <a:latin typeface="Nunito"/>
            </a:endParaRPr>
          </a:p>
          <a:p>
            <a:endParaRPr lang="en-GB" dirty="0"/>
          </a:p>
          <a:p>
            <a:endParaRPr lang="en-GB" dirty="0"/>
          </a:p>
        </p:txBody>
      </p:sp>
    </p:spTree>
    <p:extLst>
      <p:ext uri="{BB962C8B-B14F-4D97-AF65-F5344CB8AC3E}">
        <p14:creationId xmlns:p14="http://schemas.microsoft.com/office/powerpoint/2010/main" val="391587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0FDB28-0382-39C6-69FB-BA69C1E19CD4}"/>
              </a:ext>
            </a:extLst>
          </p:cNvPr>
          <p:cNvSpPr>
            <a:spLocks noGrp="1"/>
          </p:cNvSpPr>
          <p:nvPr>
            <p:ph type="body" sz="quarter" idx="11"/>
          </p:nvPr>
        </p:nvSpPr>
        <p:spPr/>
        <p:txBody>
          <a:bodyPr lIns="91440" tIns="45720" rIns="91440" bIns="45720" anchor="t"/>
          <a:lstStyle/>
          <a:p>
            <a:r>
              <a:rPr lang="ru-RU" sz="3200" dirty="0"/>
              <a:t>Направление действий 7. Обеспечение гендерного равенства</a:t>
            </a:r>
          </a:p>
        </p:txBody>
      </p:sp>
      <p:sp>
        <p:nvSpPr>
          <p:cNvPr id="4" name="Text Placeholder 3">
            <a:extLst>
              <a:ext uri="{FF2B5EF4-FFF2-40B4-BE49-F238E27FC236}">
                <a16:creationId xmlns:a16="http://schemas.microsoft.com/office/drawing/2014/main" id="{1D12D9FF-6E1E-3BC4-655F-5977F8FCB800}"/>
              </a:ext>
            </a:extLst>
          </p:cNvPr>
          <p:cNvSpPr>
            <a:spLocks noGrp="1"/>
          </p:cNvSpPr>
          <p:nvPr>
            <p:ph type="body" sz="quarter" idx="13"/>
          </p:nvPr>
        </p:nvSpPr>
        <p:spPr>
          <a:xfrm>
            <a:off x="249526" y="1547450"/>
            <a:ext cx="11607511" cy="4173842"/>
          </a:xfrm>
        </p:spPr>
        <p:txBody>
          <a:bodyPr lIns="91440" tIns="45720" rIns="91440" bIns="45720" anchor="t"/>
          <a:lstStyle/>
          <a:p>
            <a:r>
              <a:rPr lang="ru-RU" sz="1800" dirty="0">
                <a:solidFill>
                  <a:srgbClr val="706F6F"/>
                </a:solidFill>
                <a:latin typeface="Nunito"/>
                <a:ea typeface="+mn-ea"/>
                <a:cs typeface="+mn-cs"/>
              </a:rPr>
              <a:t>Обеспечение гендерного равенства имеет решающее значение для решения задач по достижению ВОУЗ и для того, чтобы «никого не оставить без внимания». Наличие равных прав и равного доступа к медико-санитарным услугам способствует укреплению здоровья, благополучия и социально-экономическому развитию на протяжении всей жизни. Активное устранение проявлений гендерного неравенства в рамках стратегий, мер политики, финансирования, программ и разработки услуг в области здравоохранения способствует достижению ВОУЗ и обеспечению санитарно-эпидемиологической безопасности в будущем. </a:t>
            </a:r>
          </a:p>
          <a:p>
            <a:r>
              <a:rPr lang="ru-RU" sz="1800" dirty="0">
                <a:solidFill>
                  <a:srgbClr val="289791"/>
                </a:solidFill>
                <a:latin typeface="Nunito"/>
              </a:rPr>
              <a:t>Предлагаемые ключевые действия</a:t>
            </a:r>
          </a:p>
          <a:p>
            <a:pPr marL="342900" indent="-342900">
              <a:buFont typeface="Arial,Sans-Serif"/>
              <a:buChar char="•"/>
            </a:pPr>
            <a:r>
              <a:rPr lang="ru-RU" sz="1800" dirty="0">
                <a:solidFill>
                  <a:srgbClr val="706F6F"/>
                </a:solidFill>
                <a:latin typeface="Nunito"/>
              </a:rPr>
              <a:t>Обеспечить соблюдение принципов гендерного равенства при принятии решений на всех уровнях системы здравоохранения, ценить участие женщин в составе кадровых ресурсов здравоохранения, включая их роль в неоплачиваемом уходе, и соответствующим образом вознаграждать их труд. </a:t>
            </a:r>
          </a:p>
          <a:p>
            <a:pPr marL="342900" indent="-342900">
              <a:buFont typeface="Arial,Sans-Serif"/>
              <a:buChar char="•"/>
            </a:pPr>
            <a:r>
              <a:rPr lang="ru-RU" sz="1800" dirty="0">
                <a:solidFill>
                  <a:srgbClr val="706F6F"/>
                </a:solidFill>
                <a:latin typeface="Nunito"/>
              </a:rPr>
              <a:t>Устранять проявления гендерного неравенства и дискриминации в системе здравоохранения. </a:t>
            </a:r>
          </a:p>
          <a:p>
            <a:pPr marL="342900" indent="-342900">
              <a:buFont typeface="Arial,Sans-Serif"/>
              <a:buChar char="•"/>
            </a:pPr>
            <a:r>
              <a:rPr lang="ru-RU" sz="1800" dirty="0">
                <a:solidFill>
                  <a:srgbClr val="706F6F"/>
                </a:solidFill>
                <a:latin typeface="Nunito"/>
              </a:rPr>
              <a:t>Накапливать наиболее достоверные знания и информацию в целях разработки политики в отношении гендерных приоритетов и анализа прогресса в их реализации. </a:t>
            </a:r>
          </a:p>
          <a:p>
            <a:endParaRPr lang="en-GB" sz="2200" dirty="0"/>
          </a:p>
        </p:txBody>
      </p:sp>
    </p:spTree>
    <p:extLst>
      <p:ext uri="{BB962C8B-B14F-4D97-AF65-F5344CB8AC3E}">
        <p14:creationId xmlns:p14="http://schemas.microsoft.com/office/powerpoint/2010/main" val="168863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D17766-9D68-9863-CF5A-9EA99991D7CF}"/>
              </a:ext>
            </a:extLst>
          </p:cNvPr>
          <p:cNvSpPr>
            <a:spLocks noGrp="1"/>
          </p:cNvSpPr>
          <p:nvPr>
            <p:ph type="body" sz="quarter" idx="11"/>
          </p:nvPr>
        </p:nvSpPr>
        <p:spPr/>
        <p:txBody>
          <a:bodyPr lIns="91440" tIns="45720" rIns="91440" bIns="45720" anchor="t"/>
          <a:lstStyle/>
          <a:p>
            <a:r>
              <a:rPr lang="ru-RU" sz="3200" dirty="0">
                <a:latin typeface="Nunito Sans Black"/>
              </a:rPr>
              <a:t>Направление действий 8. Сопряжение ВОУЗ и санитарно-эпидемиологической безопасности</a:t>
            </a:r>
          </a:p>
          <a:p>
            <a:endParaRPr lang="en-GB" dirty="0"/>
          </a:p>
        </p:txBody>
      </p:sp>
      <p:sp>
        <p:nvSpPr>
          <p:cNvPr id="6" name="Text Placeholder 5">
            <a:extLst>
              <a:ext uri="{FF2B5EF4-FFF2-40B4-BE49-F238E27FC236}">
                <a16:creationId xmlns:a16="http://schemas.microsoft.com/office/drawing/2014/main" id="{2769D28B-46E8-CB54-EB1E-EFC1EB9C45D6}"/>
              </a:ext>
            </a:extLst>
          </p:cNvPr>
          <p:cNvSpPr>
            <a:spLocks noGrp="1"/>
          </p:cNvSpPr>
          <p:nvPr>
            <p:ph type="body" sz="quarter" idx="13"/>
          </p:nvPr>
        </p:nvSpPr>
        <p:spPr>
          <a:xfrm>
            <a:off x="248921" y="1313555"/>
            <a:ext cx="11608116" cy="3996676"/>
          </a:xfrm>
        </p:spPr>
        <p:txBody>
          <a:bodyPr lIns="91440" tIns="45720" rIns="91440" bIns="45720" anchor="t"/>
          <a:lstStyle/>
          <a:p>
            <a:r>
              <a:rPr lang="ru-RU" sz="2000" dirty="0">
                <a:solidFill>
                  <a:srgbClr val="706F6F"/>
                </a:solidFill>
                <a:latin typeface="Nunito"/>
              </a:rPr>
              <a:t>Обеспечение ВОУЗ и санитарно-эпидемиологической безопасности – две взаимосвязанные цели, которые тесно коррелируют в системах здравоохранения всех стран мира. Крайне важно учитывать опыт, накопленный в ходе чрезвычайных ситуаций и кризисов, включая уроки пандемии COVID-19. Лидерам необходимо действовать уже сейчас, чтобы выработать и обеспечить ресурсами комплексные подходы, направленные на достижение ВОУЗ и санитарно-эпидемиологической безопасности в рамках более широких усилий по построению справедливых и устойчивых систем здравоохранения.</a:t>
            </a:r>
          </a:p>
          <a:p>
            <a:r>
              <a:rPr lang="ru-RU" sz="2000" dirty="0">
                <a:latin typeface="Nunito"/>
              </a:rPr>
              <a:t>Предлагаемые ключевые действия</a:t>
            </a:r>
          </a:p>
          <a:p>
            <a:pPr marL="342900" indent="-342900">
              <a:buFont typeface="Arial" panose="020B0604020202020204" pitchFamily="34" charset="0"/>
              <a:buChar char="•"/>
            </a:pPr>
            <a:r>
              <a:rPr lang="ru-RU" sz="2000" dirty="0">
                <a:solidFill>
                  <a:srgbClr val="706F6F"/>
                </a:solidFill>
                <a:latin typeface="Nunito"/>
              </a:rPr>
              <a:t>Укреплять жизнеспособность с помощью комплексных подходов, увязывающих ВОУЗ с обеспечением санитарно-эпидемиологической безопасности. </a:t>
            </a:r>
          </a:p>
          <a:p>
            <a:pPr marL="342900" indent="-342900">
              <a:buFont typeface="Arial" panose="020B0604020202020204" pitchFamily="34" charset="0"/>
              <a:buChar char="•"/>
            </a:pPr>
            <a:r>
              <a:rPr lang="ru-RU" sz="2000" dirty="0">
                <a:solidFill>
                  <a:srgbClr val="706F6F"/>
                </a:solidFill>
                <a:latin typeface="Nunito"/>
              </a:rPr>
              <a:t>Защитить людей от перебоев в предоставлении основных услуг здравоохранения во время чрезвычайных ситуаций.</a:t>
            </a:r>
          </a:p>
          <a:p>
            <a:pPr marL="342900" indent="-342900">
              <a:buFont typeface="Arial" panose="020B0604020202020204" pitchFamily="34" charset="0"/>
              <a:buChar char="•"/>
            </a:pPr>
            <a:r>
              <a:rPr lang="ru-RU" sz="2000" dirty="0">
                <a:solidFill>
                  <a:srgbClr val="706F6F"/>
                </a:solidFill>
                <a:latin typeface="Nunito"/>
              </a:rPr>
              <a:t>В приоритетном порядке внедрять комплексное предоставление основных услуг, начиная с системы первичной медико-санитарной помощи.   </a:t>
            </a:r>
          </a:p>
          <a:p>
            <a:endParaRPr lang="en-GB" dirty="0"/>
          </a:p>
          <a:p>
            <a:endParaRPr lang="en-GB" dirty="0"/>
          </a:p>
        </p:txBody>
      </p:sp>
      <p:sp>
        <p:nvSpPr>
          <p:cNvPr id="8" name="Text Placeholder 4">
            <a:extLst>
              <a:ext uri="{FF2B5EF4-FFF2-40B4-BE49-F238E27FC236}">
                <a16:creationId xmlns:a16="http://schemas.microsoft.com/office/drawing/2014/main" id="{3B6FDD9B-1345-602B-370E-5F18D1675BA3}"/>
              </a:ext>
            </a:extLst>
          </p:cNvPr>
          <p:cNvSpPr txBox="1">
            <a:spLocks/>
          </p:cNvSpPr>
          <p:nvPr/>
        </p:nvSpPr>
        <p:spPr>
          <a:xfrm>
            <a:off x="244159" y="3096589"/>
            <a:ext cx="11511279" cy="249035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charset="0"/>
                <a:ea typeface="Nunito" charset="0"/>
                <a:cs typeface="Nunito"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charset="0"/>
                <a:ea typeface="Nunito" charset="0"/>
                <a:cs typeface="Nuni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3038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2CC6BE-8E1E-410C-ADFC-B22FE4070E08}"/>
              </a:ext>
            </a:extLst>
          </p:cNvPr>
          <p:cNvSpPr>
            <a:spLocks noGrp="1"/>
          </p:cNvSpPr>
          <p:nvPr>
            <p:ph type="body" sz="quarter" idx="4294967295"/>
          </p:nvPr>
        </p:nvSpPr>
        <p:spPr>
          <a:xfrm>
            <a:off x="298218" y="2867579"/>
            <a:ext cx="5166591" cy="1122839"/>
          </a:xfrm>
          <a:prstGeom prst="rect">
            <a:avLst/>
          </a:prstGeom>
        </p:spPr>
        <p:txBody>
          <a:bodyPr/>
          <a:lstStyle/>
          <a:p>
            <a:pPr marL="0" indent="0">
              <a:buNone/>
            </a:pPr>
            <a:r>
              <a:rPr lang="ru-RU" sz="2200" b="1" dirty="0">
                <a:solidFill>
                  <a:schemeClr val="bg1"/>
                </a:solidFill>
                <a:latin typeface="Nunito Sans Black" charset="0"/>
                <a:hlinkClick r:id="rId3">
                  <a:extLst>
                    <a:ext uri="{A12FA001-AC4F-418D-AE19-62706E023703}">
                      <ahyp:hlinkClr xmlns:ahyp="http://schemas.microsoft.com/office/drawing/2018/hyperlinkcolor" val="tx"/>
                    </a:ext>
                  </a:extLst>
                </a:hlinkClick>
              </a:rPr>
              <a:t>Обращение сопредседателей и политических советников Руководящего комитета </a:t>
            </a:r>
            <a:br>
              <a:rPr lang="ru-RU" sz="2200" b="1" dirty="0">
                <a:solidFill>
                  <a:schemeClr val="bg1"/>
                </a:solidFill>
                <a:latin typeface="Nunito Sans Black" charset="0"/>
                <a:hlinkClick r:id="rId3">
                  <a:extLst>
                    <a:ext uri="{A12FA001-AC4F-418D-AE19-62706E023703}">
                      <ahyp:hlinkClr xmlns:ahyp="http://schemas.microsoft.com/office/drawing/2018/hyperlinkcolor" val="tx"/>
                    </a:ext>
                  </a:extLst>
                </a:hlinkClick>
              </a:rPr>
            </a:br>
            <a:r>
              <a:rPr lang="ru-RU" sz="2200" b="1" dirty="0">
                <a:solidFill>
                  <a:schemeClr val="bg1"/>
                </a:solidFill>
                <a:latin typeface="Nunito Sans Black" charset="0"/>
                <a:hlinkClick r:id="rId3">
                  <a:extLst>
                    <a:ext uri="{A12FA001-AC4F-418D-AE19-62706E023703}">
                      <ahyp:hlinkClr xmlns:ahyp="http://schemas.microsoft.com/office/drawing/2018/hyperlinkcolor" val="tx"/>
                    </a:ext>
                  </a:extLst>
                </a:hlinkClick>
              </a:rPr>
              <a:t>ВОУЗ-2030 </a:t>
            </a:r>
          </a:p>
        </p:txBody>
      </p:sp>
      <p:pic>
        <p:nvPicPr>
          <p:cNvPr id="7" name="Picture 6" descr="Chart, sunburst chart&#10;&#10;Description automatically generated">
            <a:extLst>
              <a:ext uri="{FF2B5EF4-FFF2-40B4-BE49-F238E27FC236}">
                <a16:creationId xmlns:a16="http://schemas.microsoft.com/office/drawing/2014/main" id="{1844326C-FC3C-425C-BE5E-416937182371}"/>
              </a:ext>
            </a:extLst>
          </p:cNvPr>
          <p:cNvPicPr>
            <a:picLocks noChangeAspect="1"/>
          </p:cNvPicPr>
          <p:nvPr/>
        </p:nvPicPr>
        <p:blipFill>
          <a:blip r:embed="rId4"/>
          <a:stretch>
            <a:fillRect/>
          </a:stretch>
        </p:blipFill>
        <p:spPr>
          <a:xfrm>
            <a:off x="5749492" y="1128102"/>
            <a:ext cx="6442508" cy="4601791"/>
          </a:xfrm>
          <a:prstGeom prst="rect">
            <a:avLst/>
          </a:prstGeom>
        </p:spPr>
      </p:pic>
    </p:spTree>
    <p:extLst>
      <p:ext uri="{BB962C8B-B14F-4D97-AF65-F5344CB8AC3E}">
        <p14:creationId xmlns:p14="http://schemas.microsoft.com/office/powerpoint/2010/main" val="2382787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C7F48-945E-403E-8302-6A81CF625E26}"/>
              </a:ext>
            </a:extLst>
          </p:cNvPr>
          <p:cNvSpPr>
            <a:spLocks noGrp="1"/>
          </p:cNvSpPr>
          <p:nvPr>
            <p:ph type="body" sz="quarter" idx="10"/>
          </p:nvPr>
        </p:nvSpPr>
        <p:spPr>
          <a:xfrm>
            <a:off x="334963" y="2431907"/>
            <a:ext cx="11522074" cy="1994186"/>
          </a:xfrm>
        </p:spPr>
        <p:txBody>
          <a:bodyPr/>
          <a:lstStyle/>
          <a:p>
            <a:endParaRPr lang="fr-CH" sz="4000" dirty="0"/>
          </a:p>
          <a:p>
            <a:r>
              <a:rPr lang="ru-RU" sz="4000" dirty="0"/>
              <a:t>Участие в процессе подготовки СВУ ВОУЗ</a:t>
            </a:r>
          </a:p>
        </p:txBody>
      </p:sp>
    </p:spTree>
    <p:extLst>
      <p:ext uri="{BB962C8B-B14F-4D97-AF65-F5344CB8AC3E}">
        <p14:creationId xmlns:p14="http://schemas.microsoft.com/office/powerpoint/2010/main" val="416953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7B1D68-671C-D886-DC77-6166A687A505}"/>
              </a:ext>
            </a:extLst>
          </p:cNvPr>
          <p:cNvSpPr>
            <a:spLocks noGrp="1"/>
          </p:cNvSpPr>
          <p:nvPr>
            <p:ph type="body" sz="quarter" idx="11"/>
          </p:nvPr>
        </p:nvSpPr>
        <p:spPr/>
        <p:txBody>
          <a:bodyPr/>
          <a:lstStyle/>
          <a:p>
            <a:r>
              <a:rPr lang="ru-RU" sz="2800" dirty="0"/>
              <a:t>Онлайновые консультации по программе действий </a:t>
            </a:r>
          </a:p>
        </p:txBody>
      </p:sp>
      <p:sp>
        <p:nvSpPr>
          <p:cNvPr id="5" name="Text Placeholder 4">
            <a:extLst>
              <a:ext uri="{FF2B5EF4-FFF2-40B4-BE49-F238E27FC236}">
                <a16:creationId xmlns:a16="http://schemas.microsoft.com/office/drawing/2014/main" id="{17633B2C-B891-6F0F-48D7-D445A720FB07}"/>
              </a:ext>
            </a:extLst>
          </p:cNvPr>
          <p:cNvSpPr>
            <a:spLocks noGrp="1"/>
          </p:cNvSpPr>
          <p:nvPr>
            <p:ph type="body" sz="quarter" idx="12"/>
          </p:nvPr>
        </p:nvSpPr>
        <p:spPr>
          <a:xfrm>
            <a:off x="359613" y="2044514"/>
            <a:ext cx="5389879" cy="3867336"/>
          </a:xfrm>
        </p:spPr>
        <p:txBody>
          <a:bodyPr/>
          <a:lstStyle/>
          <a:p>
            <a:r>
              <a:rPr lang="ru-RU" sz="2200" dirty="0"/>
              <a:t>Консультации проводятся на английском, французском и испанском языках.</a:t>
            </a:r>
          </a:p>
          <a:p>
            <a:r>
              <a:rPr lang="ru-RU" sz="2200" dirty="0">
                <a:latin typeface="Segoe UI" panose="020B0502040204020203" pitchFamily="34" charset="0"/>
              </a:rPr>
              <a:t>По итогам консультаций будет подготовлен окончательный вариант программы действий Движения за ВОУЗ, которая будет использована для подготовки проекта политической декларации.</a:t>
            </a:r>
          </a:p>
        </p:txBody>
      </p:sp>
      <p:sp>
        <p:nvSpPr>
          <p:cNvPr id="10" name="Text Placeholder 9">
            <a:extLst>
              <a:ext uri="{FF2B5EF4-FFF2-40B4-BE49-F238E27FC236}">
                <a16:creationId xmlns:a16="http://schemas.microsoft.com/office/drawing/2014/main" id="{B50B8509-0439-428B-B0AE-11090E3AD933}"/>
              </a:ext>
            </a:extLst>
          </p:cNvPr>
          <p:cNvSpPr>
            <a:spLocks noGrp="1"/>
          </p:cNvSpPr>
          <p:nvPr>
            <p:ph type="body" sz="quarter" idx="13"/>
          </p:nvPr>
        </p:nvSpPr>
        <p:spPr>
          <a:xfrm>
            <a:off x="236827" y="1546772"/>
            <a:ext cx="5498810" cy="354867"/>
          </a:xfrm>
        </p:spPr>
        <p:txBody>
          <a:bodyPr/>
          <a:lstStyle/>
          <a:p>
            <a:r>
              <a:rPr lang="ru-RU" dirty="0"/>
              <a:t>6 января – 6 февраля 2023 г.</a:t>
            </a:r>
          </a:p>
        </p:txBody>
      </p:sp>
      <p:pic>
        <p:nvPicPr>
          <p:cNvPr id="3" name="Picture 2" descr="A close-up of a logo&#10;&#10;Description automatically generated with low confidence">
            <a:extLst>
              <a:ext uri="{FF2B5EF4-FFF2-40B4-BE49-F238E27FC236}">
                <a16:creationId xmlns:a16="http://schemas.microsoft.com/office/drawing/2014/main" id="{A9B9C7C6-95DF-4E3B-8B17-48D7357A59C1}"/>
              </a:ext>
            </a:extLst>
          </p:cNvPr>
          <p:cNvPicPr>
            <a:picLocks noChangeAspect="1"/>
          </p:cNvPicPr>
          <p:nvPr/>
        </p:nvPicPr>
        <p:blipFill>
          <a:blip r:embed="rId3"/>
          <a:stretch>
            <a:fillRect/>
          </a:stretch>
        </p:blipFill>
        <p:spPr>
          <a:xfrm>
            <a:off x="5931897" y="1196805"/>
            <a:ext cx="6238788" cy="4412425"/>
          </a:xfrm>
          <a:prstGeom prst="rect">
            <a:avLst/>
          </a:prstGeom>
        </p:spPr>
      </p:pic>
      <p:sp>
        <p:nvSpPr>
          <p:cNvPr id="7" name="TextBox 6">
            <a:extLst>
              <a:ext uri="{FF2B5EF4-FFF2-40B4-BE49-F238E27FC236}">
                <a16:creationId xmlns:a16="http://schemas.microsoft.com/office/drawing/2014/main" id="{261A7283-F919-4023-AAF1-A9199D44BBEC}"/>
              </a:ext>
            </a:extLst>
          </p:cNvPr>
          <p:cNvSpPr txBox="1"/>
          <p:nvPr/>
        </p:nvSpPr>
        <p:spPr>
          <a:xfrm>
            <a:off x="345759" y="4956362"/>
            <a:ext cx="5316950" cy="646331"/>
          </a:xfrm>
          <a:prstGeom prst="rect">
            <a:avLst/>
          </a:prstGeom>
          <a:noFill/>
        </p:spPr>
        <p:txBody>
          <a:bodyPr wrap="square">
            <a:spAutoFit/>
          </a:bodyPr>
          <a:lstStyle/>
          <a:p>
            <a:pPr marL="0" indent="0">
              <a:buNone/>
            </a:pPr>
            <a:r>
              <a:rPr lang="ru-RU" dirty="0">
                <a:latin typeface="Nunito" pitchFamily="2" charset="0"/>
                <a:hlinkClick r:id="rId4"/>
              </a:rPr>
              <a:t>https://www.uhc2030.org/un-hlm-2023/action-agenda/</a:t>
            </a:r>
          </a:p>
        </p:txBody>
      </p:sp>
    </p:spTree>
    <p:extLst>
      <p:ext uri="{BB962C8B-B14F-4D97-AF65-F5344CB8AC3E}">
        <p14:creationId xmlns:p14="http://schemas.microsoft.com/office/powerpoint/2010/main" val="3195976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0EB987A-D3EB-4E72-9B75-1D53E8857452}"/>
              </a:ext>
            </a:extLst>
          </p:cNvPr>
          <p:cNvSpPr>
            <a:spLocks noGrp="1"/>
          </p:cNvSpPr>
          <p:nvPr>
            <p:ph type="body" sz="quarter" idx="11"/>
          </p:nvPr>
        </p:nvSpPr>
        <p:spPr/>
        <p:txBody>
          <a:bodyPr/>
          <a:lstStyle/>
          <a:p>
            <a:r>
              <a:rPr lang="ru-RU" sz="2800" dirty="0"/>
              <a:t>Слушания с участием многих заинтересованных сторон</a:t>
            </a:r>
          </a:p>
        </p:txBody>
      </p:sp>
      <p:sp>
        <p:nvSpPr>
          <p:cNvPr id="7" name="Text Placeholder 6">
            <a:extLst>
              <a:ext uri="{FF2B5EF4-FFF2-40B4-BE49-F238E27FC236}">
                <a16:creationId xmlns:a16="http://schemas.microsoft.com/office/drawing/2014/main" id="{4C13874B-AC43-492E-B9FE-8FBB12C18FAE}"/>
              </a:ext>
            </a:extLst>
          </p:cNvPr>
          <p:cNvSpPr>
            <a:spLocks noGrp="1"/>
          </p:cNvSpPr>
          <p:nvPr>
            <p:ph type="body" sz="quarter" idx="12"/>
          </p:nvPr>
        </p:nvSpPr>
        <p:spPr>
          <a:xfrm>
            <a:off x="345758" y="2073635"/>
            <a:ext cx="5389879" cy="3409590"/>
          </a:xfrm>
        </p:spPr>
        <p:txBody>
          <a:bodyPr/>
          <a:lstStyle/>
          <a:p>
            <a:pPr marL="342900" indent="-342900">
              <a:buFont typeface="Arial" panose="020B0604020202020204" pitchFamily="34" charset="0"/>
              <a:buChar char="•"/>
            </a:pPr>
            <a:endParaRPr lang="en-US" sz="2000" dirty="0"/>
          </a:p>
          <a:p>
            <a:pPr algn="l"/>
            <a:r>
              <a:rPr lang="ru-RU" sz="2000" dirty="0"/>
              <a:t>Апрель 2023 г. (дата уточняется)</a:t>
            </a:r>
          </a:p>
          <a:p>
            <a:pPr algn="l"/>
            <a:r>
              <a:rPr lang="ru-RU" sz="2000" dirty="0"/>
              <a:t>Краткий отчет о слушаниях является официальным вкладом в разработку проекта политической декларации по вопросу ВОУЗ.  </a:t>
            </a:r>
          </a:p>
          <a:p>
            <a:pPr algn="l"/>
            <a:r>
              <a:rPr lang="ru-RU" sz="2000" dirty="0"/>
              <a:t>Межправительственные переговоры относительно политической декларации по вопросу о ВОУЗ начнутся вскоре после проведения слушаний и должны завершиться к концу июля 2023 г.   </a:t>
            </a:r>
          </a:p>
          <a:p>
            <a:endParaRPr lang="en-US" sz="2000" dirty="0"/>
          </a:p>
        </p:txBody>
      </p:sp>
      <p:sp>
        <p:nvSpPr>
          <p:cNvPr id="8" name="Text Placeholder 7">
            <a:extLst>
              <a:ext uri="{FF2B5EF4-FFF2-40B4-BE49-F238E27FC236}">
                <a16:creationId xmlns:a16="http://schemas.microsoft.com/office/drawing/2014/main" id="{16ED23D7-D4B1-4F1A-87A8-695575C35040}"/>
              </a:ext>
            </a:extLst>
          </p:cNvPr>
          <p:cNvSpPr>
            <a:spLocks noGrp="1"/>
          </p:cNvSpPr>
          <p:nvPr>
            <p:ph type="body" sz="quarter" idx="13"/>
          </p:nvPr>
        </p:nvSpPr>
        <p:spPr>
          <a:xfrm>
            <a:off x="236827" y="1628776"/>
            <a:ext cx="5498810" cy="648570"/>
          </a:xfrm>
        </p:spPr>
        <p:txBody>
          <a:bodyPr/>
          <a:lstStyle/>
          <a:p>
            <a:r>
              <a:rPr lang="ru-RU" dirty="0"/>
              <a:t>Организатор – Председатель Генеральной Ассамблеи</a:t>
            </a:r>
          </a:p>
        </p:txBody>
      </p:sp>
      <p:pic>
        <p:nvPicPr>
          <p:cNvPr id="3" name="Picture 2" descr="Chart, sunburst chart&#10;&#10;Description automatically generated">
            <a:extLst>
              <a:ext uri="{FF2B5EF4-FFF2-40B4-BE49-F238E27FC236}">
                <a16:creationId xmlns:a16="http://schemas.microsoft.com/office/drawing/2014/main" id="{355DF2DC-7925-4760-8E0D-B196B0DE89E3}"/>
              </a:ext>
            </a:extLst>
          </p:cNvPr>
          <p:cNvPicPr>
            <a:picLocks noChangeAspect="1"/>
          </p:cNvPicPr>
          <p:nvPr/>
        </p:nvPicPr>
        <p:blipFill>
          <a:blip r:embed="rId3"/>
          <a:stretch>
            <a:fillRect/>
          </a:stretch>
        </p:blipFill>
        <p:spPr>
          <a:xfrm>
            <a:off x="6109854" y="1256805"/>
            <a:ext cx="6082146" cy="4344389"/>
          </a:xfrm>
          <a:prstGeom prst="rect">
            <a:avLst/>
          </a:prstGeom>
        </p:spPr>
      </p:pic>
      <p:sp>
        <p:nvSpPr>
          <p:cNvPr id="9" name="TextBox 8">
            <a:extLst>
              <a:ext uri="{FF2B5EF4-FFF2-40B4-BE49-F238E27FC236}">
                <a16:creationId xmlns:a16="http://schemas.microsoft.com/office/drawing/2014/main" id="{B2168024-29F9-4AE5-B7DA-24417DDA079D}"/>
              </a:ext>
            </a:extLst>
          </p:cNvPr>
          <p:cNvSpPr txBox="1"/>
          <p:nvPr/>
        </p:nvSpPr>
        <p:spPr>
          <a:xfrm>
            <a:off x="5819776" y="5856666"/>
            <a:ext cx="6170570" cy="923330"/>
          </a:xfrm>
          <a:prstGeom prst="rect">
            <a:avLst/>
          </a:prstGeom>
          <a:noFill/>
        </p:spPr>
        <p:txBody>
          <a:bodyPr wrap="square">
            <a:spAutoFit/>
          </a:bodyPr>
          <a:lstStyle/>
          <a:p>
            <a:pPr algn="ctr"/>
            <a:r>
              <a:rPr lang="ru-RU" b="1" i="0" dirty="0">
                <a:solidFill>
                  <a:srgbClr val="5B9BD5"/>
                </a:solidFill>
                <a:latin typeface="Nunito" pitchFamily="2" charset="0"/>
              </a:rPr>
              <a:t>Часто задаваемые вопросы относительно СВУ ООН</a:t>
            </a:r>
          </a:p>
          <a:p>
            <a:pPr algn="ctr"/>
            <a:r>
              <a:rPr lang="ru-RU" dirty="0">
                <a:solidFill>
                  <a:srgbClr val="5B9BD5"/>
                </a:solidFill>
                <a:latin typeface="Nunito" pitchFamily="2" charset="0"/>
                <a:hlinkClick r:id="rId4">
                  <a:extLst>
                    <a:ext uri="{A12FA001-AC4F-418D-AE19-62706E023703}">
                      <ahyp:hlinkClr xmlns:ahyp="http://schemas.microsoft.com/office/drawing/2018/hyperlinkcolor" val="tx"/>
                    </a:ext>
                  </a:extLst>
                </a:hlinkClick>
              </a:rPr>
              <a:t>https://www.uhc2030.org/un-hlm-2023/un-hlm-faqs/</a:t>
            </a:r>
          </a:p>
          <a:p>
            <a:pPr algn="ctr"/>
            <a:endParaRPr lang="en-US" dirty="0">
              <a:solidFill>
                <a:srgbClr val="5B9BD5"/>
              </a:solidFill>
            </a:endParaRPr>
          </a:p>
        </p:txBody>
      </p:sp>
    </p:spTree>
    <p:extLst>
      <p:ext uri="{BB962C8B-B14F-4D97-AF65-F5344CB8AC3E}">
        <p14:creationId xmlns:p14="http://schemas.microsoft.com/office/powerpoint/2010/main" val="358410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52222B-A24C-4CBC-9FAB-3D2BF286CC0A}"/>
              </a:ext>
            </a:extLst>
          </p:cNvPr>
          <p:cNvSpPr>
            <a:spLocks noGrp="1"/>
          </p:cNvSpPr>
          <p:nvPr>
            <p:ph type="body" sz="quarter" idx="11"/>
          </p:nvPr>
        </p:nvSpPr>
        <p:spPr/>
        <p:txBody>
          <a:bodyPr/>
          <a:lstStyle/>
          <a:p>
            <a:r>
              <a:rPr lang="ru-RU" dirty="0"/>
              <a:t>Подготовка к совещанию высокого уровня по вопросу о всеобщем охвате услугами здравоохранения 2023 г.</a:t>
            </a:r>
          </a:p>
        </p:txBody>
      </p:sp>
      <p:sp>
        <p:nvSpPr>
          <p:cNvPr id="5" name="Google Shape;72;p16">
            <a:extLst>
              <a:ext uri="{FF2B5EF4-FFF2-40B4-BE49-F238E27FC236}">
                <a16:creationId xmlns:a16="http://schemas.microsoft.com/office/drawing/2014/main" id="{8113E8BE-0115-418C-91BC-7AA9B84969DC}"/>
              </a:ext>
            </a:extLst>
          </p:cNvPr>
          <p:cNvSpPr/>
          <p:nvPr/>
        </p:nvSpPr>
        <p:spPr>
          <a:xfrm>
            <a:off x="7716833" y="2443384"/>
            <a:ext cx="2254800" cy="1725900"/>
          </a:xfrm>
          <a:prstGeom prst="chevron">
            <a:avLst>
              <a:gd name="adj" fmla="val 50000"/>
            </a:avLst>
          </a:prstGeom>
          <a:solidFill>
            <a:schemeClr val="lt1"/>
          </a:solidFill>
          <a:ln w="9525" cap="flat" cmpd="sng">
            <a:solidFill>
              <a:srgbClr val="30B08C">
                <a:alpha val="4705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9" name="Google Shape;73;p16">
            <a:extLst>
              <a:ext uri="{FF2B5EF4-FFF2-40B4-BE49-F238E27FC236}">
                <a16:creationId xmlns:a16="http://schemas.microsoft.com/office/drawing/2014/main" id="{4F4BE33C-0EBB-40BF-AAB6-55C1F694BC47}"/>
              </a:ext>
            </a:extLst>
          </p:cNvPr>
          <p:cNvSpPr/>
          <p:nvPr/>
        </p:nvSpPr>
        <p:spPr>
          <a:xfrm>
            <a:off x="6193260" y="2444424"/>
            <a:ext cx="2254800" cy="1725900"/>
          </a:xfrm>
          <a:prstGeom prst="chevron">
            <a:avLst>
              <a:gd name="adj" fmla="val 50000"/>
            </a:avLst>
          </a:prstGeom>
          <a:solidFill>
            <a:schemeClr val="lt1"/>
          </a:solidFill>
          <a:ln w="9525" cap="flat" cmpd="sng">
            <a:solidFill>
              <a:srgbClr val="30B08C">
                <a:alpha val="4705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0" name="Google Shape;74;p16">
            <a:extLst>
              <a:ext uri="{FF2B5EF4-FFF2-40B4-BE49-F238E27FC236}">
                <a16:creationId xmlns:a16="http://schemas.microsoft.com/office/drawing/2014/main" id="{D77DAECA-A6E9-4601-9BB2-7D3A14991BB6}"/>
              </a:ext>
            </a:extLst>
          </p:cNvPr>
          <p:cNvSpPr/>
          <p:nvPr/>
        </p:nvSpPr>
        <p:spPr>
          <a:xfrm>
            <a:off x="4669690" y="2443384"/>
            <a:ext cx="2254800" cy="1725900"/>
          </a:xfrm>
          <a:prstGeom prst="chevron">
            <a:avLst>
              <a:gd name="adj" fmla="val 50000"/>
            </a:avLst>
          </a:prstGeom>
          <a:solidFill>
            <a:schemeClr val="lt1"/>
          </a:solidFill>
          <a:ln w="9525" cap="flat" cmpd="sng">
            <a:solidFill>
              <a:srgbClr val="30B08C">
                <a:alpha val="4705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1" name="Google Shape;75;p16">
            <a:extLst>
              <a:ext uri="{FF2B5EF4-FFF2-40B4-BE49-F238E27FC236}">
                <a16:creationId xmlns:a16="http://schemas.microsoft.com/office/drawing/2014/main" id="{C8747548-5F01-4525-9893-979467CB969D}"/>
              </a:ext>
            </a:extLst>
          </p:cNvPr>
          <p:cNvSpPr/>
          <p:nvPr/>
        </p:nvSpPr>
        <p:spPr>
          <a:xfrm>
            <a:off x="3146117" y="2442152"/>
            <a:ext cx="2254800" cy="1725900"/>
          </a:xfrm>
          <a:prstGeom prst="chevron">
            <a:avLst>
              <a:gd name="adj" fmla="val 50000"/>
            </a:avLst>
          </a:prstGeom>
          <a:solidFill>
            <a:schemeClr val="lt1"/>
          </a:solidFill>
          <a:ln w="9525" cap="flat" cmpd="sng">
            <a:solidFill>
              <a:srgbClr val="30B08C">
                <a:alpha val="4705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2" name="Google Shape;76;p16">
            <a:extLst>
              <a:ext uri="{FF2B5EF4-FFF2-40B4-BE49-F238E27FC236}">
                <a16:creationId xmlns:a16="http://schemas.microsoft.com/office/drawing/2014/main" id="{92EF0829-D0A6-471D-B31D-B2E2337B7F36}"/>
              </a:ext>
            </a:extLst>
          </p:cNvPr>
          <p:cNvSpPr/>
          <p:nvPr/>
        </p:nvSpPr>
        <p:spPr>
          <a:xfrm>
            <a:off x="1622550" y="2442152"/>
            <a:ext cx="2254800" cy="1725900"/>
          </a:xfrm>
          <a:prstGeom prst="chevron">
            <a:avLst>
              <a:gd name="adj" fmla="val 50000"/>
            </a:avLst>
          </a:prstGeom>
          <a:solidFill>
            <a:schemeClr val="lt1"/>
          </a:solidFill>
          <a:ln w="9525" cap="flat" cmpd="sng">
            <a:solidFill>
              <a:srgbClr val="30B08C">
                <a:alpha val="4705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cxnSp>
        <p:nvCxnSpPr>
          <p:cNvPr id="13" name="Google Shape;77;p16">
            <a:extLst>
              <a:ext uri="{FF2B5EF4-FFF2-40B4-BE49-F238E27FC236}">
                <a16:creationId xmlns:a16="http://schemas.microsoft.com/office/drawing/2014/main" id="{1284465B-070C-4E42-8972-BADD4C57273D}"/>
              </a:ext>
            </a:extLst>
          </p:cNvPr>
          <p:cNvCxnSpPr/>
          <p:nvPr/>
        </p:nvCxnSpPr>
        <p:spPr>
          <a:xfrm>
            <a:off x="10890210" y="4527729"/>
            <a:ext cx="600000" cy="0"/>
          </a:xfrm>
          <a:prstGeom prst="straightConnector1">
            <a:avLst/>
          </a:prstGeom>
          <a:noFill/>
          <a:ln w="114300" cap="flat" cmpd="sng">
            <a:solidFill>
              <a:srgbClr val="00B050"/>
            </a:solidFill>
            <a:prstDash val="solid"/>
            <a:miter lim="800000"/>
            <a:headEnd type="none" w="sm" len="sm"/>
            <a:tailEnd type="triangle" w="med" len="med"/>
          </a:ln>
        </p:spPr>
      </p:cxnSp>
      <p:pic>
        <p:nvPicPr>
          <p:cNvPr id="14" name="Google Shape;78;p16">
            <a:extLst>
              <a:ext uri="{FF2B5EF4-FFF2-40B4-BE49-F238E27FC236}">
                <a16:creationId xmlns:a16="http://schemas.microsoft.com/office/drawing/2014/main" id="{3BC5C5CD-9C15-42B8-81C3-63E90AEA96C6}"/>
              </a:ext>
            </a:extLst>
          </p:cNvPr>
          <p:cNvPicPr preferRelativeResize="0"/>
          <p:nvPr/>
        </p:nvPicPr>
        <p:blipFill rotWithShape="1">
          <a:blip r:embed="rId2">
            <a:alphaModFix/>
          </a:blip>
          <a:srcRect/>
          <a:stretch/>
        </p:blipFill>
        <p:spPr>
          <a:xfrm>
            <a:off x="107473" y="4213325"/>
            <a:ext cx="9864090" cy="616507"/>
          </a:xfrm>
          <a:prstGeom prst="rect">
            <a:avLst/>
          </a:prstGeom>
          <a:noFill/>
          <a:ln>
            <a:noFill/>
          </a:ln>
        </p:spPr>
      </p:pic>
      <p:sp>
        <p:nvSpPr>
          <p:cNvPr id="16" name="Google Shape;80;p16">
            <a:extLst>
              <a:ext uri="{FF2B5EF4-FFF2-40B4-BE49-F238E27FC236}">
                <a16:creationId xmlns:a16="http://schemas.microsoft.com/office/drawing/2014/main" id="{88B81172-87AD-402A-AE0D-E3A99C22CFD2}"/>
              </a:ext>
            </a:extLst>
          </p:cNvPr>
          <p:cNvSpPr txBox="1"/>
          <p:nvPr/>
        </p:nvSpPr>
        <p:spPr>
          <a:xfrm>
            <a:off x="10436409"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Сентябрь</a:t>
            </a:r>
          </a:p>
        </p:txBody>
      </p:sp>
      <p:sp>
        <p:nvSpPr>
          <p:cNvPr id="17" name="Google Shape;81;p16">
            <a:extLst>
              <a:ext uri="{FF2B5EF4-FFF2-40B4-BE49-F238E27FC236}">
                <a16:creationId xmlns:a16="http://schemas.microsoft.com/office/drawing/2014/main" id="{62F0EE64-6127-4422-BE49-D6869E078794}"/>
              </a:ext>
            </a:extLst>
          </p:cNvPr>
          <p:cNvSpPr txBox="1"/>
          <p:nvPr/>
        </p:nvSpPr>
        <p:spPr>
          <a:xfrm>
            <a:off x="1662513" y="4653560"/>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Январь</a:t>
            </a:r>
          </a:p>
        </p:txBody>
      </p:sp>
      <p:sp>
        <p:nvSpPr>
          <p:cNvPr id="18" name="Google Shape;82;p16">
            <a:extLst>
              <a:ext uri="{FF2B5EF4-FFF2-40B4-BE49-F238E27FC236}">
                <a16:creationId xmlns:a16="http://schemas.microsoft.com/office/drawing/2014/main" id="{55528327-2E0E-4BBC-A235-CD509B798544}"/>
              </a:ext>
            </a:extLst>
          </p:cNvPr>
          <p:cNvSpPr txBox="1"/>
          <p:nvPr/>
        </p:nvSpPr>
        <p:spPr>
          <a:xfrm>
            <a:off x="2765904"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Февраль</a:t>
            </a:r>
          </a:p>
        </p:txBody>
      </p:sp>
      <p:sp>
        <p:nvSpPr>
          <p:cNvPr id="19" name="Google Shape;83;p16">
            <a:extLst>
              <a:ext uri="{FF2B5EF4-FFF2-40B4-BE49-F238E27FC236}">
                <a16:creationId xmlns:a16="http://schemas.microsoft.com/office/drawing/2014/main" id="{78B90317-CEBE-4D06-B3DD-00E4F0ECE10A}"/>
              </a:ext>
            </a:extLst>
          </p:cNvPr>
          <p:cNvSpPr txBox="1"/>
          <p:nvPr/>
        </p:nvSpPr>
        <p:spPr>
          <a:xfrm>
            <a:off x="6169922"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Май</a:t>
            </a:r>
          </a:p>
        </p:txBody>
      </p:sp>
      <p:pic>
        <p:nvPicPr>
          <p:cNvPr id="20" name="Google Shape;84;p16" descr="Logo, company name&#10;&#10;Description automatically generated">
            <a:extLst>
              <a:ext uri="{FF2B5EF4-FFF2-40B4-BE49-F238E27FC236}">
                <a16:creationId xmlns:a16="http://schemas.microsoft.com/office/drawing/2014/main" id="{6D4ED00E-490B-462E-8F78-BA3D6C61FCA3}"/>
              </a:ext>
            </a:extLst>
          </p:cNvPr>
          <p:cNvPicPr preferRelativeResize="0"/>
          <p:nvPr/>
        </p:nvPicPr>
        <p:blipFill rotWithShape="1">
          <a:blip r:embed="rId3">
            <a:alphaModFix/>
          </a:blip>
          <a:srcRect/>
          <a:stretch/>
        </p:blipFill>
        <p:spPr>
          <a:xfrm>
            <a:off x="576166" y="2530537"/>
            <a:ext cx="1020169" cy="1020169"/>
          </a:xfrm>
          <a:prstGeom prst="rect">
            <a:avLst/>
          </a:prstGeom>
          <a:noFill/>
          <a:ln>
            <a:noFill/>
          </a:ln>
        </p:spPr>
      </p:pic>
      <p:sp>
        <p:nvSpPr>
          <p:cNvPr id="21" name="Google Shape;85;p16">
            <a:extLst>
              <a:ext uri="{FF2B5EF4-FFF2-40B4-BE49-F238E27FC236}">
                <a16:creationId xmlns:a16="http://schemas.microsoft.com/office/drawing/2014/main" id="{49D8C7F9-4FCC-462E-B8C8-5FDC55C1D809}"/>
              </a:ext>
            </a:extLst>
          </p:cNvPr>
          <p:cNvSpPr txBox="1"/>
          <p:nvPr/>
        </p:nvSpPr>
        <p:spPr>
          <a:xfrm>
            <a:off x="359775" y="3553227"/>
            <a:ext cx="1378800"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400" b="1" i="0" u="none" strike="noStrike" cap="none" dirty="0">
                <a:solidFill>
                  <a:srgbClr val="3A92C6"/>
                </a:solidFill>
                <a:latin typeface="Arial"/>
                <a:ea typeface="Arial"/>
                <a:cs typeface="Arial"/>
                <a:sym typeface="Arial"/>
              </a:rPr>
              <a:t>ДЕЙСТВИЕ 1</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chemeClr val="dk1"/>
                </a:solidFill>
                <a:latin typeface="Arial"/>
                <a:ea typeface="Arial"/>
                <a:cs typeface="Arial"/>
                <a:sym typeface="Arial"/>
              </a:rPr>
              <a:t>Всемирный день ВОУЗ</a:t>
            </a:r>
          </a:p>
        </p:txBody>
      </p:sp>
      <p:sp>
        <p:nvSpPr>
          <p:cNvPr id="22" name="Google Shape;86;p16">
            <a:extLst>
              <a:ext uri="{FF2B5EF4-FFF2-40B4-BE49-F238E27FC236}">
                <a16:creationId xmlns:a16="http://schemas.microsoft.com/office/drawing/2014/main" id="{22FE47D5-0025-497A-B472-61A6573476F7}"/>
              </a:ext>
            </a:extLst>
          </p:cNvPr>
          <p:cNvSpPr txBox="1"/>
          <p:nvPr/>
        </p:nvSpPr>
        <p:spPr>
          <a:xfrm>
            <a:off x="2033818" y="2924740"/>
            <a:ext cx="1911300" cy="10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400" b="1" i="0" u="none" strike="noStrike" cap="none" dirty="0">
                <a:solidFill>
                  <a:srgbClr val="3A92C6"/>
                </a:solidFill>
                <a:latin typeface="Arial"/>
                <a:ea typeface="Arial"/>
                <a:cs typeface="Arial"/>
                <a:sym typeface="Arial"/>
              </a:rPr>
              <a:t>ДЕЙСТВИЕ 2</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233F4C"/>
                </a:solidFill>
                <a:latin typeface="Arial"/>
                <a:ea typeface="Arial"/>
                <a:cs typeface="Arial"/>
                <a:sym typeface="Arial"/>
              </a:rPr>
              <a:t>Программа </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233F4C"/>
                </a:solidFill>
                <a:latin typeface="Arial"/>
                <a:ea typeface="Arial"/>
                <a:cs typeface="Arial"/>
                <a:sym typeface="Arial"/>
              </a:rPr>
              <a:t>действий </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233F4C"/>
                </a:solidFill>
                <a:latin typeface="Arial"/>
                <a:ea typeface="Arial"/>
                <a:cs typeface="Arial"/>
                <a:sym typeface="Arial"/>
              </a:rPr>
              <a:t>по ВОУЗ 2023 г.</a:t>
            </a:r>
          </a:p>
          <a:p>
            <a:pPr marL="0" marR="0" lvl="0" indent="0" rtl="0">
              <a:lnSpc>
                <a:spcPct val="100000"/>
              </a:lnSpc>
              <a:spcBef>
                <a:spcPts val="0"/>
              </a:spcBef>
              <a:spcAft>
                <a:spcPts val="0"/>
              </a:spcAft>
              <a:buClr>
                <a:srgbClr val="000000"/>
              </a:buClr>
              <a:buSzPts val="1200"/>
              <a:buFont typeface="Arial"/>
              <a:buNone/>
            </a:pPr>
            <a:r>
              <a:rPr lang="ru-RU" sz="1200" dirty="0">
                <a:solidFill>
                  <a:srgbClr val="233F4C"/>
                </a:solidFill>
              </a:rPr>
              <a:t>         Консультации</a:t>
            </a:r>
          </a:p>
        </p:txBody>
      </p:sp>
      <p:sp>
        <p:nvSpPr>
          <p:cNvPr id="23" name="Google Shape;87;p16">
            <a:extLst>
              <a:ext uri="{FF2B5EF4-FFF2-40B4-BE49-F238E27FC236}">
                <a16:creationId xmlns:a16="http://schemas.microsoft.com/office/drawing/2014/main" id="{FCB5FA7C-CA41-41D9-A49C-6BFF11CC0F6F}"/>
              </a:ext>
            </a:extLst>
          </p:cNvPr>
          <p:cNvSpPr txBox="1"/>
          <p:nvPr/>
        </p:nvSpPr>
        <p:spPr>
          <a:xfrm>
            <a:off x="3483082" y="2907233"/>
            <a:ext cx="17823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600" b="1" i="0" u="none" strike="noStrike" cap="none" dirty="0">
                <a:solidFill>
                  <a:srgbClr val="3A92C6"/>
                </a:solidFill>
                <a:latin typeface="Arial"/>
                <a:ea typeface="Arial"/>
                <a:cs typeface="Arial"/>
                <a:sym typeface="Arial"/>
              </a:rPr>
              <a:t>    </a:t>
            </a:r>
            <a:r>
              <a:rPr lang="ru-RU" sz="1400" b="1" i="0" u="none" strike="noStrike" cap="none" dirty="0">
                <a:solidFill>
                  <a:srgbClr val="3A92C6"/>
                </a:solidFill>
                <a:latin typeface="Arial"/>
                <a:ea typeface="Arial"/>
                <a:cs typeface="Arial"/>
                <a:sym typeface="Arial"/>
              </a:rPr>
              <a:t>ДЕЙСТВИЕ 3</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233F4C"/>
                </a:solidFill>
                <a:latin typeface="Arial"/>
                <a:ea typeface="Arial"/>
                <a:cs typeface="Arial"/>
                <a:sym typeface="Arial"/>
              </a:rPr>
              <a:t>      </a:t>
            </a:r>
            <a:r>
              <a:rPr lang="ru-RU" sz="1150" b="0" i="0" u="none" strike="noStrike" cap="none" dirty="0">
                <a:solidFill>
                  <a:srgbClr val="233F4C"/>
                </a:solidFill>
                <a:latin typeface="Arial"/>
                <a:ea typeface="Arial"/>
                <a:cs typeface="Arial"/>
                <a:sym typeface="Arial"/>
              </a:rPr>
              <a:t>Всемирная </a:t>
            </a:r>
          </a:p>
          <a:p>
            <a:pPr marL="0" marR="0" lvl="0" indent="0" algn="ctr" rtl="0">
              <a:lnSpc>
                <a:spcPct val="100000"/>
              </a:lnSpc>
              <a:spcBef>
                <a:spcPts val="0"/>
              </a:spcBef>
              <a:spcAft>
                <a:spcPts val="0"/>
              </a:spcAft>
              <a:buClr>
                <a:srgbClr val="000000"/>
              </a:buClr>
              <a:buSzPts val="1200"/>
              <a:buFont typeface="Arial"/>
              <a:buNone/>
            </a:pPr>
            <a:r>
              <a:rPr lang="ru-RU" sz="1150" b="0" i="0" u="none" strike="noStrike" cap="none" dirty="0">
                <a:solidFill>
                  <a:srgbClr val="233F4C"/>
                </a:solidFill>
                <a:latin typeface="Arial"/>
                <a:ea typeface="Arial"/>
                <a:cs typeface="Arial"/>
                <a:sym typeface="Arial"/>
              </a:rPr>
              <a:t>     неделя</a:t>
            </a:r>
          </a:p>
          <a:p>
            <a:pPr marL="0" marR="0" lvl="0" indent="0" algn="ctr" rtl="0">
              <a:lnSpc>
                <a:spcPct val="100000"/>
              </a:lnSpc>
              <a:spcBef>
                <a:spcPts val="0"/>
              </a:spcBef>
              <a:spcAft>
                <a:spcPts val="0"/>
              </a:spcAft>
              <a:buClr>
                <a:srgbClr val="000000"/>
              </a:buClr>
              <a:buSzPts val="1200"/>
              <a:buFont typeface="Arial"/>
              <a:buNone/>
            </a:pPr>
            <a:r>
              <a:rPr lang="ru-RU" sz="1150" b="0" i="0" u="none" strike="noStrike" cap="none" dirty="0">
                <a:solidFill>
                  <a:srgbClr val="233F4C"/>
                </a:solidFill>
                <a:latin typeface="Arial"/>
                <a:ea typeface="Arial"/>
                <a:cs typeface="Arial"/>
                <a:sym typeface="Arial"/>
              </a:rPr>
              <a:t>    работников здравоохра-</a:t>
            </a:r>
          </a:p>
          <a:p>
            <a:pPr marL="0" marR="0" lvl="0" indent="0" algn="ctr" rtl="0">
              <a:lnSpc>
                <a:spcPct val="100000"/>
              </a:lnSpc>
              <a:spcBef>
                <a:spcPts val="0"/>
              </a:spcBef>
              <a:spcAft>
                <a:spcPts val="0"/>
              </a:spcAft>
              <a:buClr>
                <a:srgbClr val="000000"/>
              </a:buClr>
              <a:buSzPts val="1200"/>
              <a:buFont typeface="Arial"/>
              <a:buNone/>
            </a:pPr>
            <a:r>
              <a:rPr lang="ru-RU" sz="1150" b="0" i="0" u="none" strike="noStrike" cap="none" dirty="0">
                <a:solidFill>
                  <a:srgbClr val="233F4C"/>
                </a:solidFill>
                <a:latin typeface="Arial"/>
                <a:ea typeface="Arial"/>
                <a:cs typeface="Arial"/>
                <a:sym typeface="Arial"/>
              </a:rPr>
              <a:t>нения </a:t>
            </a:r>
          </a:p>
        </p:txBody>
      </p:sp>
      <p:sp>
        <p:nvSpPr>
          <p:cNvPr id="24" name="Google Shape;88;p16">
            <a:extLst>
              <a:ext uri="{FF2B5EF4-FFF2-40B4-BE49-F238E27FC236}">
                <a16:creationId xmlns:a16="http://schemas.microsoft.com/office/drawing/2014/main" id="{B460D4CB-A4A5-44DA-B3FE-7AEA822C0BE0}"/>
              </a:ext>
            </a:extLst>
          </p:cNvPr>
          <p:cNvSpPr txBox="1"/>
          <p:nvPr/>
        </p:nvSpPr>
        <p:spPr>
          <a:xfrm>
            <a:off x="5069546" y="4655732"/>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Апрель</a:t>
            </a:r>
          </a:p>
        </p:txBody>
      </p:sp>
      <p:sp>
        <p:nvSpPr>
          <p:cNvPr id="25" name="Google Shape;89;p16">
            <a:extLst>
              <a:ext uri="{FF2B5EF4-FFF2-40B4-BE49-F238E27FC236}">
                <a16:creationId xmlns:a16="http://schemas.microsoft.com/office/drawing/2014/main" id="{EEEB65FF-C605-4433-9C86-0A8E089B2330}"/>
              </a:ext>
            </a:extLst>
          </p:cNvPr>
          <p:cNvSpPr txBox="1"/>
          <p:nvPr/>
        </p:nvSpPr>
        <p:spPr>
          <a:xfrm>
            <a:off x="6862115" y="2924740"/>
            <a:ext cx="1321423"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400" b="1" i="0" u="none" strike="noStrike" cap="none" dirty="0">
                <a:solidFill>
                  <a:srgbClr val="3A92C6"/>
                </a:solidFill>
                <a:latin typeface="Arial"/>
                <a:ea typeface="Arial"/>
                <a:cs typeface="Arial"/>
                <a:sym typeface="Arial"/>
              </a:rPr>
              <a:t>ДЕЙСТВИЕ 5</a:t>
            </a:r>
            <a:r>
              <a:rPr lang="ru-RU" sz="1300" b="1"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1200"/>
              <a:buFont typeface="Arial"/>
              <a:buNone/>
            </a:pPr>
            <a:r>
              <a:rPr lang="ru-RU" sz="1200" dirty="0">
                <a:solidFill>
                  <a:srgbClr val="233F4C"/>
                </a:solidFill>
                <a:latin typeface="Arial"/>
                <a:ea typeface="Arial"/>
                <a:cs typeface="Arial"/>
                <a:sym typeface="Arial"/>
              </a:rPr>
              <a:t>А</a:t>
            </a:r>
            <a:r>
              <a:rPr lang="ru-RU" sz="1200" b="0" i="0" u="none" strike="noStrike" cap="none" dirty="0">
                <a:solidFill>
                  <a:srgbClr val="233F4C"/>
                </a:solidFill>
                <a:latin typeface="Arial"/>
                <a:ea typeface="Arial"/>
                <a:cs typeface="Arial"/>
                <a:sym typeface="Arial"/>
              </a:rPr>
              <a:t>ссамблея здравоохра-нения</a:t>
            </a:r>
          </a:p>
        </p:txBody>
      </p:sp>
      <p:sp>
        <p:nvSpPr>
          <p:cNvPr id="26" name="Google Shape;90;p16">
            <a:extLst>
              <a:ext uri="{FF2B5EF4-FFF2-40B4-BE49-F238E27FC236}">
                <a16:creationId xmlns:a16="http://schemas.microsoft.com/office/drawing/2014/main" id="{1BD371A5-0745-472A-901B-068020069FB5}"/>
              </a:ext>
            </a:extLst>
          </p:cNvPr>
          <p:cNvSpPr txBox="1"/>
          <p:nvPr/>
        </p:nvSpPr>
        <p:spPr>
          <a:xfrm>
            <a:off x="5272031" y="2912494"/>
            <a:ext cx="1543844"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400" b="1" i="0" u="none" strike="noStrike" cap="none" dirty="0">
                <a:solidFill>
                  <a:srgbClr val="3A92C6"/>
                </a:solidFill>
                <a:latin typeface="Arial"/>
                <a:ea typeface="Arial"/>
                <a:cs typeface="Arial"/>
                <a:sym typeface="Arial"/>
              </a:rPr>
              <a:t>ДЕЙСТВИЕ 4</a:t>
            </a:r>
            <a:r>
              <a:rPr lang="ru-RU" sz="1600" b="1" i="0" u="none" strike="noStrike" cap="none" dirty="0">
                <a:solidFill>
                  <a:srgbClr val="3A92C6"/>
                </a:solidFill>
                <a:latin typeface="Arial"/>
                <a:ea typeface="Arial"/>
                <a:cs typeface="Arial"/>
                <a:sym typeface="Arial"/>
              </a:rPr>
              <a:t> </a:t>
            </a:r>
          </a:p>
          <a:p>
            <a:pPr marL="0" marR="0" lvl="0" indent="0" algn="ctr" rtl="0">
              <a:lnSpc>
                <a:spcPct val="100000"/>
              </a:lnSpc>
              <a:spcBef>
                <a:spcPts val="0"/>
              </a:spcBef>
              <a:spcAft>
                <a:spcPts val="0"/>
              </a:spcAft>
              <a:buClr>
                <a:schemeClr val="dk1"/>
              </a:buClr>
              <a:buSzPts val="1100"/>
              <a:buFont typeface="Arial"/>
              <a:buNone/>
            </a:pPr>
            <a:r>
              <a:rPr lang="ru-RU" sz="1100" dirty="0">
                <a:solidFill>
                  <a:srgbClr val="233F4C"/>
                </a:solidFill>
              </a:rPr>
              <a:t> </a:t>
            </a:r>
            <a:r>
              <a:rPr lang="ru-RU" sz="1150" dirty="0">
                <a:solidFill>
                  <a:srgbClr val="233F4C"/>
                </a:solidFill>
                <a:latin typeface="Arial"/>
                <a:cs typeface="Arial"/>
              </a:rPr>
              <a:t>Многосторонние слушания в ООН</a:t>
            </a:r>
          </a:p>
          <a:p>
            <a:pPr marL="0" marR="0" lvl="0" indent="0" algn="ctr" rtl="0">
              <a:lnSpc>
                <a:spcPct val="100000"/>
              </a:lnSpc>
              <a:spcBef>
                <a:spcPts val="0"/>
              </a:spcBef>
              <a:spcAft>
                <a:spcPts val="0"/>
              </a:spcAft>
              <a:buClr>
                <a:schemeClr val="dk1"/>
              </a:buClr>
              <a:buSzPts val="1100"/>
              <a:buFont typeface="Arial"/>
              <a:buNone/>
            </a:pPr>
            <a:r>
              <a:rPr lang="ru-RU" sz="1150" dirty="0">
                <a:solidFill>
                  <a:srgbClr val="233F4C"/>
                </a:solidFill>
                <a:latin typeface="Arial"/>
                <a:cs typeface="Arial"/>
                <a:sym typeface="Arial"/>
              </a:rPr>
              <a:t>в преддверии </a:t>
            </a:r>
          </a:p>
          <a:p>
            <a:pPr marL="0" marR="0" lvl="0" indent="0" algn="ctr" rtl="0">
              <a:lnSpc>
                <a:spcPct val="100000"/>
              </a:lnSpc>
              <a:spcBef>
                <a:spcPts val="0"/>
              </a:spcBef>
              <a:spcAft>
                <a:spcPts val="0"/>
              </a:spcAft>
              <a:buClr>
                <a:schemeClr val="dk1"/>
              </a:buClr>
              <a:buSzPts val="1100"/>
              <a:buFont typeface="Arial"/>
              <a:buNone/>
            </a:pPr>
            <a:r>
              <a:rPr lang="ru-RU" sz="1150" dirty="0">
                <a:solidFill>
                  <a:srgbClr val="233F4C"/>
                </a:solidFill>
                <a:latin typeface="Arial"/>
                <a:cs typeface="Arial"/>
                <a:sym typeface="Arial"/>
              </a:rPr>
              <a:t>СВУ ООН</a:t>
            </a:r>
            <a:r>
              <a:rPr lang="ru-RU" sz="1100" b="0" i="0" u="none" strike="noStrike" cap="none" dirty="0">
                <a:solidFill>
                  <a:srgbClr val="233F4C"/>
                </a:solidFill>
                <a:ea typeface="Arial"/>
                <a:cs typeface="Arial"/>
                <a:sym typeface="Arial"/>
              </a:rPr>
              <a:t> </a:t>
            </a: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233F4C"/>
              </a:solidFill>
              <a:latin typeface="Arial"/>
              <a:ea typeface="Arial"/>
              <a:cs typeface="Arial"/>
              <a:sym typeface="Arial"/>
            </a:endParaRPr>
          </a:p>
        </p:txBody>
      </p:sp>
      <p:sp>
        <p:nvSpPr>
          <p:cNvPr id="27" name="Google Shape;91;p16">
            <a:extLst>
              <a:ext uri="{FF2B5EF4-FFF2-40B4-BE49-F238E27FC236}">
                <a16:creationId xmlns:a16="http://schemas.microsoft.com/office/drawing/2014/main" id="{210C6547-BA8C-4889-8DFF-414244851D1C}"/>
              </a:ext>
            </a:extLst>
          </p:cNvPr>
          <p:cNvSpPr txBox="1"/>
          <p:nvPr/>
        </p:nvSpPr>
        <p:spPr>
          <a:xfrm>
            <a:off x="8256994" y="2924740"/>
            <a:ext cx="1568100"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400" b="1" i="0" u="none" strike="noStrike" cap="none" dirty="0">
                <a:solidFill>
                  <a:srgbClr val="3A92C6"/>
                </a:solidFill>
                <a:latin typeface="Arial"/>
                <a:ea typeface="Arial"/>
                <a:cs typeface="Arial"/>
                <a:sym typeface="Arial"/>
              </a:rPr>
              <a:t>ДЕЙСТВИЕ 6</a:t>
            </a:r>
          </a:p>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233F4C"/>
                </a:solidFill>
                <a:latin typeface="Arial"/>
                <a:ea typeface="Arial"/>
                <a:cs typeface="Arial"/>
                <a:sym typeface="Arial"/>
              </a:rPr>
              <a:t>  Кампания по      ВОУЗ-2030</a:t>
            </a:r>
            <a:r>
              <a:rPr lang="fr-FR" sz="1200" b="0" i="0" u="none" strike="noStrike" cap="none" dirty="0">
                <a:solidFill>
                  <a:srgbClr val="233F4C"/>
                </a:solidFill>
                <a:latin typeface="Arial"/>
                <a:ea typeface="Arial"/>
                <a:cs typeface="Arial"/>
                <a:sym typeface="Arial"/>
              </a:rPr>
              <a:t> </a:t>
            </a:r>
            <a:endParaRPr lang="ru-RU" sz="1200" b="0" i="0" u="none" strike="noStrike" cap="none" dirty="0">
              <a:solidFill>
                <a:srgbClr val="233F4C"/>
              </a:solidFill>
              <a:latin typeface="Arial"/>
              <a:ea typeface="Arial"/>
              <a:cs typeface="Arial"/>
              <a:sym typeface="Arial"/>
            </a:endParaRPr>
          </a:p>
          <a:p>
            <a:pPr marL="0" marR="0" lvl="0" indent="0" rtl="0">
              <a:lnSpc>
                <a:spcPct val="100000"/>
              </a:lnSpc>
              <a:spcBef>
                <a:spcPts val="0"/>
              </a:spcBef>
              <a:spcAft>
                <a:spcPts val="0"/>
              </a:spcAft>
              <a:buClr>
                <a:srgbClr val="000000"/>
              </a:buClr>
              <a:buSzPts val="1200"/>
              <a:buFont typeface="Arial"/>
              <a:buNone/>
            </a:pPr>
            <a:r>
              <a:rPr lang="ru-RU" sz="1200" dirty="0">
                <a:solidFill>
                  <a:srgbClr val="233F4C"/>
                </a:solidFill>
                <a:latin typeface="Arial"/>
                <a:ea typeface="Arial"/>
                <a:cs typeface="Arial"/>
                <a:sym typeface="Arial"/>
              </a:rPr>
              <a:t> п</a:t>
            </a:r>
            <a:r>
              <a:rPr lang="ru-RU" sz="1200" b="0" i="0" u="none" strike="noStrike" cap="none" dirty="0">
                <a:solidFill>
                  <a:srgbClr val="233F4C"/>
                </a:solidFill>
                <a:latin typeface="Arial"/>
                <a:ea typeface="Arial"/>
                <a:cs typeface="Arial"/>
                <a:sym typeface="Arial"/>
              </a:rPr>
              <a:t>еред СВУ ООН</a:t>
            </a:r>
          </a:p>
        </p:txBody>
      </p:sp>
      <p:sp>
        <p:nvSpPr>
          <p:cNvPr id="28" name="Google Shape;92;p16">
            <a:extLst>
              <a:ext uri="{FF2B5EF4-FFF2-40B4-BE49-F238E27FC236}">
                <a16:creationId xmlns:a16="http://schemas.microsoft.com/office/drawing/2014/main" id="{598EF1D4-AE96-4008-BF77-B952C4B012A3}"/>
              </a:ext>
            </a:extLst>
          </p:cNvPr>
          <p:cNvSpPr txBox="1"/>
          <p:nvPr/>
        </p:nvSpPr>
        <p:spPr>
          <a:xfrm>
            <a:off x="457331" y="4653560"/>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Декабрь</a:t>
            </a:r>
          </a:p>
        </p:txBody>
      </p:sp>
      <p:sp>
        <p:nvSpPr>
          <p:cNvPr id="29" name="Google Shape;93;p16">
            <a:extLst>
              <a:ext uri="{FF2B5EF4-FFF2-40B4-BE49-F238E27FC236}">
                <a16:creationId xmlns:a16="http://schemas.microsoft.com/office/drawing/2014/main" id="{DAD91EFA-2CCF-46F3-937B-0750F997B5F0}"/>
              </a:ext>
            </a:extLst>
          </p:cNvPr>
          <p:cNvSpPr txBox="1"/>
          <p:nvPr/>
        </p:nvSpPr>
        <p:spPr>
          <a:xfrm>
            <a:off x="3971086"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Март</a:t>
            </a:r>
          </a:p>
        </p:txBody>
      </p:sp>
      <p:sp>
        <p:nvSpPr>
          <p:cNvPr id="30" name="Google Shape;94;p16">
            <a:extLst>
              <a:ext uri="{FF2B5EF4-FFF2-40B4-BE49-F238E27FC236}">
                <a16:creationId xmlns:a16="http://schemas.microsoft.com/office/drawing/2014/main" id="{5972154F-5FEA-460C-84F1-3031F075E81F}"/>
              </a:ext>
            </a:extLst>
          </p:cNvPr>
          <p:cNvSpPr txBox="1"/>
          <p:nvPr/>
        </p:nvSpPr>
        <p:spPr>
          <a:xfrm>
            <a:off x="7355729"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Июнь</a:t>
            </a:r>
          </a:p>
        </p:txBody>
      </p:sp>
      <p:sp>
        <p:nvSpPr>
          <p:cNvPr id="31" name="Google Shape;95;p16">
            <a:extLst>
              <a:ext uri="{FF2B5EF4-FFF2-40B4-BE49-F238E27FC236}">
                <a16:creationId xmlns:a16="http://schemas.microsoft.com/office/drawing/2014/main" id="{281ABE6F-0C08-4266-82DF-45FEDF093BA5}"/>
              </a:ext>
            </a:extLst>
          </p:cNvPr>
          <p:cNvSpPr txBox="1"/>
          <p:nvPr/>
        </p:nvSpPr>
        <p:spPr>
          <a:xfrm>
            <a:off x="8430008"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Июль</a:t>
            </a:r>
          </a:p>
        </p:txBody>
      </p:sp>
      <p:sp>
        <p:nvSpPr>
          <p:cNvPr id="32" name="Google Shape;96;p16">
            <a:extLst>
              <a:ext uri="{FF2B5EF4-FFF2-40B4-BE49-F238E27FC236}">
                <a16:creationId xmlns:a16="http://schemas.microsoft.com/office/drawing/2014/main" id="{FBC065DA-33A7-4683-8299-62183AC1421F}"/>
              </a:ext>
            </a:extLst>
          </p:cNvPr>
          <p:cNvSpPr txBox="1"/>
          <p:nvPr/>
        </p:nvSpPr>
        <p:spPr>
          <a:xfrm>
            <a:off x="9445564" y="4670134"/>
            <a:ext cx="9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Август</a:t>
            </a:r>
          </a:p>
        </p:txBody>
      </p:sp>
      <p:pic>
        <p:nvPicPr>
          <p:cNvPr id="34" name="Google Shape;98;p16">
            <a:extLst>
              <a:ext uri="{FF2B5EF4-FFF2-40B4-BE49-F238E27FC236}">
                <a16:creationId xmlns:a16="http://schemas.microsoft.com/office/drawing/2014/main" id="{D8EB953B-BD96-4435-820A-C20ACE3759ED}"/>
              </a:ext>
            </a:extLst>
          </p:cNvPr>
          <p:cNvPicPr preferRelativeResize="0"/>
          <p:nvPr/>
        </p:nvPicPr>
        <p:blipFill rotWithShape="1">
          <a:blip r:embed="rId2">
            <a:alphaModFix/>
          </a:blip>
          <a:srcRect t="-1" r="80997" b="-40799"/>
          <a:stretch/>
        </p:blipFill>
        <p:spPr>
          <a:xfrm>
            <a:off x="8950467" y="4213325"/>
            <a:ext cx="1874454" cy="868012"/>
          </a:xfrm>
          <a:prstGeom prst="rect">
            <a:avLst/>
          </a:prstGeom>
          <a:noFill/>
          <a:ln>
            <a:noFill/>
          </a:ln>
        </p:spPr>
      </p:pic>
      <p:pic>
        <p:nvPicPr>
          <p:cNvPr id="35" name="Google Shape;99;p16">
            <a:extLst>
              <a:ext uri="{FF2B5EF4-FFF2-40B4-BE49-F238E27FC236}">
                <a16:creationId xmlns:a16="http://schemas.microsoft.com/office/drawing/2014/main" id="{E7F43ADA-6B7E-48B4-B5FD-DC89E1AD363D}"/>
              </a:ext>
            </a:extLst>
          </p:cNvPr>
          <p:cNvPicPr preferRelativeResize="0"/>
          <p:nvPr/>
        </p:nvPicPr>
        <p:blipFill rotWithShape="1">
          <a:blip r:embed="rId4">
            <a:alphaModFix/>
          </a:blip>
          <a:srcRect/>
          <a:stretch/>
        </p:blipFill>
        <p:spPr>
          <a:xfrm>
            <a:off x="7435565" y="2707611"/>
            <a:ext cx="184314" cy="180770"/>
          </a:xfrm>
          <a:prstGeom prst="rect">
            <a:avLst/>
          </a:prstGeom>
          <a:noFill/>
          <a:ln>
            <a:noFill/>
          </a:ln>
        </p:spPr>
      </p:pic>
      <p:pic>
        <p:nvPicPr>
          <p:cNvPr id="36" name="Google Shape;100;p16">
            <a:extLst>
              <a:ext uri="{FF2B5EF4-FFF2-40B4-BE49-F238E27FC236}">
                <a16:creationId xmlns:a16="http://schemas.microsoft.com/office/drawing/2014/main" id="{F98C5720-63D9-4ED1-87A8-5AFFF4F39D10}"/>
              </a:ext>
            </a:extLst>
          </p:cNvPr>
          <p:cNvPicPr preferRelativeResize="0"/>
          <p:nvPr/>
        </p:nvPicPr>
        <p:blipFill rotWithShape="1">
          <a:blip r:embed="rId4">
            <a:alphaModFix/>
          </a:blip>
          <a:srcRect/>
          <a:stretch/>
        </p:blipFill>
        <p:spPr>
          <a:xfrm>
            <a:off x="4361370" y="2707599"/>
            <a:ext cx="184314" cy="180770"/>
          </a:xfrm>
          <a:prstGeom prst="rect">
            <a:avLst/>
          </a:prstGeom>
          <a:noFill/>
          <a:ln>
            <a:noFill/>
          </a:ln>
        </p:spPr>
      </p:pic>
      <p:pic>
        <p:nvPicPr>
          <p:cNvPr id="37" name="Google Shape;101;p16">
            <a:extLst>
              <a:ext uri="{FF2B5EF4-FFF2-40B4-BE49-F238E27FC236}">
                <a16:creationId xmlns:a16="http://schemas.microsoft.com/office/drawing/2014/main" id="{4CF07A88-3541-4AB3-8468-1DD31F84F875}"/>
              </a:ext>
            </a:extLst>
          </p:cNvPr>
          <p:cNvPicPr preferRelativeResize="0"/>
          <p:nvPr/>
        </p:nvPicPr>
        <p:blipFill rotWithShape="1">
          <a:blip r:embed="rId4">
            <a:alphaModFix/>
          </a:blip>
          <a:srcRect/>
          <a:stretch/>
        </p:blipFill>
        <p:spPr>
          <a:xfrm>
            <a:off x="5962706" y="2707607"/>
            <a:ext cx="184314" cy="180770"/>
          </a:xfrm>
          <a:prstGeom prst="rect">
            <a:avLst/>
          </a:prstGeom>
          <a:noFill/>
          <a:ln>
            <a:noFill/>
          </a:ln>
        </p:spPr>
      </p:pic>
      <p:pic>
        <p:nvPicPr>
          <p:cNvPr id="38" name="Google Shape;102;p16">
            <a:extLst>
              <a:ext uri="{FF2B5EF4-FFF2-40B4-BE49-F238E27FC236}">
                <a16:creationId xmlns:a16="http://schemas.microsoft.com/office/drawing/2014/main" id="{8CA0761D-E1EB-465E-9A98-30407F6FA680}"/>
              </a:ext>
            </a:extLst>
          </p:cNvPr>
          <p:cNvPicPr preferRelativeResize="0"/>
          <p:nvPr/>
        </p:nvPicPr>
        <p:blipFill rotWithShape="1">
          <a:blip r:embed="rId4">
            <a:alphaModFix/>
          </a:blip>
          <a:srcRect/>
          <a:stretch/>
        </p:blipFill>
        <p:spPr>
          <a:xfrm>
            <a:off x="2886688" y="2707599"/>
            <a:ext cx="184314" cy="180770"/>
          </a:xfrm>
          <a:prstGeom prst="rect">
            <a:avLst/>
          </a:prstGeom>
          <a:noFill/>
          <a:ln>
            <a:noFill/>
          </a:ln>
        </p:spPr>
      </p:pic>
      <p:pic>
        <p:nvPicPr>
          <p:cNvPr id="39" name="Google Shape;103;p16">
            <a:extLst>
              <a:ext uri="{FF2B5EF4-FFF2-40B4-BE49-F238E27FC236}">
                <a16:creationId xmlns:a16="http://schemas.microsoft.com/office/drawing/2014/main" id="{AA9FB1F7-25BB-4C55-B843-1A9F40D575AD}"/>
              </a:ext>
            </a:extLst>
          </p:cNvPr>
          <p:cNvPicPr preferRelativeResize="0"/>
          <p:nvPr/>
        </p:nvPicPr>
        <p:blipFill rotWithShape="1">
          <a:blip r:embed="rId4">
            <a:alphaModFix/>
          </a:blip>
          <a:srcRect/>
          <a:stretch/>
        </p:blipFill>
        <p:spPr>
          <a:xfrm>
            <a:off x="8908421" y="2707611"/>
            <a:ext cx="184314" cy="180770"/>
          </a:xfrm>
          <a:prstGeom prst="rect">
            <a:avLst/>
          </a:prstGeom>
          <a:noFill/>
          <a:ln>
            <a:noFill/>
          </a:ln>
        </p:spPr>
      </p:pic>
      <p:sp>
        <p:nvSpPr>
          <p:cNvPr id="40" name="Google Shape;104;p16">
            <a:extLst>
              <a:ext uri="{FF2B5EF4-FFF2-40B4-BE49-F238E27FC236}">
                <a16:creationId xmlns:a16="http://schemas.microsoft.com/office/drawing/2014/main" id="{9E054E6D-4A09-4364-B2F4-FD1F326005E4}"/>
              </a:ext>
            </a:extLst>
          </p:cNvPr>
          <p:cNvSpPr txBox="1"/>
          <p:nvPr/>
        </p:nvSpPr>
        <p:spPr>
          <a:xfrm>
            <a:off x="1470089" y="4906622"/>
            <a:ext cx="971999"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400" b="0" i="1" u="none" strike="noStrike" cap="none" dirty="0">
                <a:solidFill>
                  <a:srgbClr val="30B08C"/>
                </a:solidFill>
                <a:latin typeface="Calibri"/>
                <a:ea typeface="Calibri"/>
                <a:cs typeface="Calibri"/>
                <a:sym typeface="Calibri"/>
              </a:rPr>
              <a:t>    2023 г.</a:t>
            </a:r>
          </a:p>
        </p:txBody>
      </p:sp>
      <p:sp>
        <p:nvSpPr>
          <p:cNvPr id="41" name="Google Shape;105;p16">
            <a:extLst>
              <a:ext uri="{FF2B5EF4-FFF2-40B4-BE49-F238E27FC236}">
                <a16:creationId xmlns:a16="http://schemas.microsoft.com/office/drawing/2014/main" id="{8911D8D5-B9AF-4981-A329-A5E5BCF2AE21}"/>
              </a:ext>
            </a:extLst>
          </p:cNvPr>
          <p:cNvSpPr txBox="1"/>
          <p:nvPr/>
        </p:nvSpPr>
        <p:spPr>
          <a:xfrm>
            <a:off x="8586350" y="6236250"/>
            <a:ext cx="34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0" u="sng" strike="noStrike" cap="none" dirty="0">
                <a:solidFill>
                  <a:srgbClr val="30B08C"/>
                </a:solidFill>
                <a:latin typeface="Arial"/>
                <a:ea typeface="Arial"/>
                <a:cs typeface="Arial"/>
                <a:sym typeface="Arial"/>
                <a:hlinkClick r:id="rId5">
                  <a:extLst>
                    <a:ext uri="{A12FA001-AC4F-418D-AE19-62706E023703}">
                      <ahyp:hlinkClr xmlns:ahyp="http://schemas.microsoft.com/office/drawing/2018/hyperlinkcolor" val="tx"/>
                    </a:ext>
                  </a:extLst>
                </a:hlinkClick>
              </a:rPr>
              <a:t>www.uhc2030.org/un-hlm-2023</a:t>
            </a:r>
          </a:p>
        </p:txBody>
      </p:sp>
      <p:pic>
        <p:nvPicPr>
          <p:cNvPr id="42" name="Google Shape;106;p16">
            <a:extLst>
              <a:ext uri="{FF2B5EF4-FFF2-40B4-BE49-F238E27FC236}">
                <a16:creationId xmlns:a16="http://schemas.microsoft.com/office/drawing/2014/main" id="{A230B6ED-55D6-44A2-9BE0-881DAA858C0F}"/>
              </a:ext>
            </a:extLst>
          </p:cNvPr>
          <p:cNvPicPr preferRelativeResize="0"/>
          <p:nvPr/>
        </p:nvPicPr>
        <p:blipFill rotWithShape="1">
          <a:blip r:embed="rId6">
            <a:alphaModFix/>
          </a:blip>
          <a:srcRect/>
          <a:stretch/>
        </p:blipFill>
        <p:spPr>
          <a:xfrm>
            <a:off x="10144000" y="2602565"/>
            <a:ext cx="1378801" cy="1169440"/>
          </a:xfrm>
          <a:prstGeom prst="rect">
            <a:avLst/>
          </a:prstGeom>
          <a:noFill/>
          <a:ln>
            <a:noFill/>
          </a:ln>
        </p:spPr>
      </p:pic>
      <p:sp>
        <p:nvSpPr>
          <p:cNvPr id="43" name="Google Shape;107;p16">
            <a:extLst>
              <a:ext uri="{FF2B5EF4-FFF2-40B4-BE49-F238E27FC236}">
                <a16:creationId xmlns:a16="http://schemas.microsoft.com/office/drawing/2014/main" id="{05E186E0-645D-4CAD-982B-4A3107756148}"/>
              </a:ext>
            </a:extLst>
          </p:cNvPr>
          <p:cNvSpPr txBox="1"/>
          <p:nvPr/>
        </p:nvSpPr>
        <p:spPr>
          <a:xfrm>
            <a:off x="10017803" y="3770033"/>
            <a:ext cx="1782300" cy="58473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ru-RU" sz="1600" b="1" i="0" u="none" strike="noStrike" cap="none" dirty="0">
                <a:solidFill>
                  <a:srgbClr val="3A92C6"/>
                </a:solidFill>
                <a:latin typeface="Arial"/>
                <a:ea typeface="Arial"/>
                <a:cs typeface="Arial"/>
                <a:sym typeface="Arial"/>
              </a:rPr>
              <a:t>СВУ ООН </a:t>
            </a:r>
            <a:br>
              <a:rPr lang="ru-RU" sz="1600" b="1" i="0" u="none" strike="noStrike" cap="none" dirty="0">
                <a:solidFill>
                  <a:srgbClr val="3A92C6"/>
                </a:solidFill>
                <a:latin typeface="Arial"/>
                <a:ea typeface="Arial"/>
                <a:cs typeface="Arial"/>
                <a:sym typeface="Arial"/>
              </a:rPr>
            </a:br>
            <a:r>
              <a:rPr lang="ru-RU" sz="1600" b="1" i="0" u="none" strike="noStrike" cap="none" dirty="0">
                <a:solidFill>
                  <a:srgbClr val="3A92C6"/>
                </a:solidFill>
                <a:latin typeface="Arial"/>
                <a:ea typeface="Arial"/>
                <a:cs typeface="Arial"/>
                <a:sym typeface="Arial"/>
              </a:rPr>
              <a:t>по ВОУЗ</a:t>
            </a:r>
          </a:p>
        </p:txBody>
      </p:sp>
      <p:sp>
        <p:nvSpPr>
          <p:cNvPr id="44" name="Google Shape;108;p16">
            <a:extLst>
              <a:ext uri="{FF2B5EF4-FFF2-40B4-BE49-F238E27FC236}">
                <a16:creationId xmlns:a16="http://schemas.microsoft.com/office/drawing/2014/main" id="{C355860B-F309-46A8-BD99-05EF0ACA5759}"/>
              </a:ext>
            </a:extLst>
          </p:cNvPr>
          <p:cNvSpPr txBox="1"/>
          <p:nvPr/>
        </p:nvSpPr>
        <p:spPr>
          <a:xfrm>
            <a:off x="10144000" y="5666850"/>
            <a:ext cx="17823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ru-RU" sz="2500" dirty="0">
                <a:solidFill>
                  <a:srgbClr val="3A92C6"/>
                </a:solidFill>
                <a:latin typeface="Calibri"/>
                <a:ea typeface="Calibri"/>
                <a:cs typeface="Calibri"/>
                <a:sym typeface="Calibri"/>
              </a:rPr>
              <a:t>#UHCHLM</a:t>
            </a:r>
          </a:p>
        </p:txBody>
      </p:sp>
    </p:spTree>
    <p:extLst>
      <p:ext uri="{BB962C8B-B14F-4D97-AF65-F5344CB8AC3E}">
        <p14:creationId xmlns:p14="http://schemas.microsoft.com/office/powerpoint/2010/main" val="262702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C7F48-945E-403E-8302-6A81CF625E26}"/>
              </a:ext>
            </a:extLst>
          </p:cNvPr>
          <p:cNvSpPr>
            <a:spLocks noGrp="1"/>
          </p:cNvSpPr>
          <p:nvPr>
            <p:ph type="body" sz="quarter" idx="10"/>
          </p:nvPr>
        </p:nvSpPr>
        <p:spPr>
          <a:xfrm>
            <a:off x="334963" y="2431907"/>
            <a:ext cx="11522074" cy="1994186"/>
          </a:xfrm>
        </p:spPr>
        <p:txBody>
          <a:bodyPr/>
          <a:lstStyle/>
          <a:p>
            <a:endParaRPr lang="fr-CH" sz="4000" dirty="0"/>
          </a:p>
          <a:p>
            <a:r>
              <a:rPr lang="ru-RU" sz="4000" dirty="0"/>
              <a:t>Ответы на вопросы</a:t>
            </a:r>
          </a:p>
        </p:txBody>
      </p:sp>
    </p:spTree>
    <p:extLst>
      <p:ext uri="{BB962C8B-B14F-4D97-AF65-F5344CB8AC3E}">
        <p14:creationId xmlns:p14="http://schemas.microsoft.com/office/powerpoint/2010/main" val="934112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9493F9C-2F4C-495A-85D8-E4CD76C46F42}"/>
              </a:ext>
            </a:extLst>
          </p:cNvPr>
          <p:cNvSpPr>
            <a:spLocks noGrp="1"/>
          </p:cNvSpPr>
          <p:nvPr>
            <p:ph type="body" sz="quarter" idx="10"/>
          </p:nvPr>
        </p:nvSpPr>
        <p:spPr/>
        <p:txBody>
          <a:bodyPr/>
          <a:lstStyle/>
          <a:p>
            <a:r>
              <a:rPr lang="ru-RU" dirty="0"/>
              <a:t>Следите за новостями</a:t>
            </a:r>
          </a:p>
          <a:p>
            <a:endParaRPr lang="en-US" dirty="0"/>
          </a:p>
        </p:txBody>
      </p:sp>
      <p:sp>
        <p:nvSpPr>
          <p:cNvPr id="9" name="Text Placeholder 8">
            <a:extLst>
              <a:ext uri="{FF2B5EF4-FFF2-40B4-BE49-F238E27FC236}">
                <a16:creationId xmlns:a16="http://schemas.microsoft.com/office/drawing/2014/main" id="{C6DE66E6-261A-4B17-ADC8-5C6584333CB3}"/>
              </a:ext>
            </a:extLst>
          </p:cNvPr>
          <p:cNvSpPr>
            <a:spLocks noGrp="1"/>
          </p:cNvSpPr>
          <p:nvPr>
            <p:ph type="body" sz="quarter" idx="11"/>
          </p:nvPr>
        </p:nvSpPr>
        <p:spPr/>
        <p:txBody>
          <a:bodyPr/>
          <a:lstStyle/>
          <a:p>
            <a:r>
              <a:rPr lang="ru-RU" dirty="0"/>
              <a:t>Подпишитесь на нашу </a:t>
            </a:r>
            <a:r>
              <a:rPr lang="ru-RU" dirty="0">
                <a:hlinkClick r:id="rId2"/>
              </a:rPr>
              <a:t>рассылку</a:t>
            </a:r>
            <a:r>
              <a:rPr lang="ru-RU" dirty="0"/>
              <a:t> | </a:t>
            </a:r>
            <a:r>
              <a:rPr lang="ru-RU" dirty="0">
                <a:hlinkClick r:id="rId3"/>
              </a:rPr>
              <a:t>info@UHC2030.org</a:t>
            </a:r>
            <a:r>
              <a:rPr lang="ru-RU" dirty="0"/>
              <a:t> | </a:t>
            </a:r>
            <a:r>
              <a:rPr lang="ru-RU" dirty="0">
                <a:hlinkClick r:id="rId4"/>
              </a:rPr>
              <a:t>www.UHC2030.org</a:t>
            </a:r>
          </a:p>
          <a:p>
            <a:endParaRPr lang="en-US" dirty="0"/>
          </a:p>
          <a:p>
            <a:r>
              <a:rPr lang="ru-RU" dirty="0"/>
              <a:t>Подпишитесь на нас в Твиттере @UHC2030 #UHC #UHCHLM</a:t>
            </a:r>
          </a:p>
          <a:p>
            <a:endParaRPr lang="en-US" dirty="0"/>
          </a:p>
        </p:txBody>
      </p:sp>
      <p:sp>
        <p:nvSpPr>
          <p:cNvPr id="10" name="Rectangle 2">
            <a:extLst>
              <a:ext uri="{FF2B5EF4-FFF2-40B4-BE49-F238E27FC236}">
                <a16:creationId xmlns:a16="http://schemas.microsoft.com/office/drawing/2014/main" id="{26D4BCE0-984B-4DC0-AE93-87FD406D3D8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0888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65D76-DADE-430D-8628-8FA0C8BC8C0E}"/>
              </a:ext>
            </a:extLst>
          </p:cNvPr>
          <p:cNvSpPr>
            <a:spLocks noGrp="1"/>
          </p:cNvSpPr>
          <p:nvPr>
            <p:ph type="body" sz="quarter" idx="10"/>
          </p:nvPr>
        </p:nvSpPr>
        <p:spPr/>
        <p:txBody>
          <a:bodyPr/>
          <a:lstStyle/>
          <a:p>
            <a:pPr>
              <a:defRPr/>
            </a:pPr>
            <a:r>
              <a:rPr lang="ru-RU" sz="4000" dirty="0"/>
              <a:t>Ход выполнения обязательств по обеспечению ВОУЗ</a:t>
            </a:r>
          </a:p>
          <a:p>
            <a:pPr>
              <a:defRPr/>
            </a:pPr>
            <a:r>
              <a:rPr lang="ru-RU" sz="3200" dirty="0"/>
              <a:t>Обновленная информация для СВУ ООН 2023 г.</a:t>
            </a:r>
          </a:p>
        </p:txBody>
      </p:sp>
      <p:sp>
        <p:nvSpPr>
          <p:cNvPr id="4" name="Text Placeholder 3">
            <a:extLst>
              <a:ext uri="{FF2B5EF4-FFF2-40B4-BE49-F238E27FC236}">
                <a16:creationId xmlns:a16="http://schemas.microsoft.com/office/drawing/2014/main" id="{31C5289B-A828-44DB-A0C1-A01B6517D6AB}"/>
              </a:ext>
            </a:extLst>
          </p:cNvPr>
          <p:cNvSpPr>
            <a:spLocks noGrp="1"/>
          </p:cNvSpPr>
          <p:nvPr>
            <p:ph type="body" sz="quarter" idx="11"/>
          </p:nvPr>
        </p:nvSpPr>
        <p:spPr/>
        <p:txBody>
          <a:bodyPr/>
          <a:lstStyle/>
          <a:p>
            <a:r>
              <a:rPr lang="ru-RU" dirty="0">
                <a:latin typeface="Nunito Sans" panose="00000500000000000000" pitchFamily="2" charset="0"/>
              </a:rPr>
              <a:t>Д-р Акихито Ватабе, руководитель программы</a:t>
            </a:r>
          </a:p>
          <a:p>
            <a:r>
              <a:rPr lang="ru-RU" dirty="0">
                <a:latin typeface="Nunito Sans" panose="00000500000000000000" pitchFamily="2" charset="0"/>
              </a:rPr>
              <a:t>Основная группа ВОУЗ-2030</a:t>
            </a:r>
          </a:p>
        </p:txBody>
      </p:sp>
    </p:spTree>
    <p:extLst>
      <p:ext uri="{BB962C8B-B14F-4D97-AF65-F5344CB8AC3E}">
        <p14:creationId xmlns:p14="http://schemas.microsoft.com/office/powerpoint/2010/main" val="370390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5C0EF-6D46-4BDD-9735-6CEDB1776421}"/>
              </a:ext>
            </a:extLst>
          </p:cNvPr>
          <p:cNvSpPr>
            <a:spLocks noGrp="1"/>
          </p:cNvSpPr>
          <p:nvPr>
            <p:ph type="body" sz="quarter" idx="11"/>
          </p:nvPr>
        </p:nvSpPr>
        <p:spPr>
          <a:xfrm>
            <a:off x="240945" y="241750"/>
            <a:ext cx="11805110" cy="522931"/>
          </a:xfrm>
        </p:spPr>
        <p:txBody>
          <a:bodyPr lIns="91440" tIns="45720" rIns="91440" bIns="45720" anchor="t"/>
          <a:lstStyle/>
          <a:p>
            <a:pPr algn="ctr"/>
            <a:r>
              <a:rPr lang="ru-RU" sz="2800" b="0" dirty="0">
                <a:latin typeface="Nunito Sans Black"/>
              </a:rPr>
              <a:t>Что представляет собой Обзор хода выполнения обязательств по обеспечению ВОУЗ?</a:t>
            </a:r>
          </a:p>
        </p:txBody>
      </p:sp>
      <p:pic>
        <p:nvPicPr>
          <p:cNvPr id="7" name="Picture 6">
            <a:extLst>
              <a:ext uri="{FF2B5EF4-FFF2-40B4-BE49-F238E27FC236}">
                <a16:creationId xmlns:a16="http://schemas.microsoft.com/office/drawing/2014/main" id="{22F6DF79-AB6E-49DB-9EE0-98A9589B10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81" t="1058" r="67606" b="39905"/>
          <a:stretch/>
        </p:blipFill>
        <p:spPr>
          <a:xfrm>
            <a:off x="240945" y="1194493"/>
            <a:ext cx="2049971" cy="2872816"/>
          </a:xfrm>
          <a:prstGeom prst="rect">
            <a:avLst/>
          </a:prstGeom>
        </p:spPr>
      </p:pic>
      <p:pic>
        <p:nvPicPr>
          <p:cNvPr id="10" name="Picture 9">
            <a:extLst>
              <a:ext uri="{FF2B5EF4-FFF2-40B4-BE49-F238E27FC236}">
                <a16:creationId xmlns:a16="http://schemas.microsoft.com/office/drawing/2014/main" id="{F4D8DA58-22AA-41EE-9F38-93A11D8246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6123" y="1203400"/>
            <a:ext cx="2066350" cy="2853360"/>
          </a:xfrm>
          <a:prstGeom prst="rect">
            <a:avLst/>
          </a:prstGeom>
        </p:spPr>
      </p:pic>
      <p:sp>
        <p:nvSpPr>
          <p:cNvPr id="13" name="TextBox 12">
            <a:extLst>
              <a:ext uri="{FF2B5EF4-FFF2-40B4-BE49-F238E27FC236}">
                <a16:creationId xmlns:a16="http://schemas.microsoft.com/office/drawing/2014/main" id="{76395C0E-F35D-4130-BD92-D7D8EE02E2A0}"/>
              </a:ext>
            </a:extLst>
          </p:cNvPr>
          <p:cNvSpPr txBox="1"/>
          <p:nvPr/>
        </p:nvSpPr>
        <p:spPr>
          <a:xfrm>
            <a:off x="4614502" y="1350687"/>
            <a:ext cx="7228093" cy="5062924"/>
          </a:xfrm>
          <a:prstGeom prst="rect">
            <a:avLst/>
          </a:prstGeom>
          <a:noFill/>
        </p:spPr>
        <p:txBody>
          <a:bodyPr wrap="square" lIns="91440" tIns="45720" rIns="91440" bIns="45720" anchor="t">
            <a:spAutoFit/>
          </a:bodyPr>
          <a:lstStyle/>
          <a:p>
            <a:pPr>
              <a:spcAft>
                <a:spcPts val="600"/>
              </a:spcAft>
              <a:buClr>
                <a:srgbClr val="30B08C"/>
              </a:buClr>
            </a:pPr>
            <a:r>
              <a:rPr lang="ru-RU" b="1" i="1" dirty="0">
                <a:solidFill>
                  <a:srgbClr val="706F6F"/>
                </a:solidFill>
                <a:latin typeface="Nunito" pitchFamily="2" charset="0"/>
              </a:rPr>
              <a:t>Выполняют ли страны свои </a:t>
            </a:r>
            <a:r>
              <a:rPr lang="ru-RU" b="1" i="1" dirty="0">
                <a:solidFill>
                  <a:srgbClr val="30B08C"/>
                </a:solidFill>
                <a:latin typeface="Nunito" pitchFamily="2" charset="0"/>
              </a:rPr>
              <a:t>обязательства по обеспечению ВОУЗ</a:t>
            </a:r>
            <a:r>
              <a:rPr lang="ru-RU" b="1" i="1" dirty="0">
                <a:solidFill>
                  <a:srgbClr val="706F6F"/>
                </a:solidFill>
                <a:latin typeface="Nunito" pitchFamily="2" charset="0"/>
              </a:rPr>
              <a:t>?</a:t>
            </a:r>
          </a:p>
          <a:p>
            <a:pPr>
              <a:spcAft>
                <a:spcPts val="600"/>
              </a:spcAft>
              <a:buClr>
                <a:srgbClr val="30B08C"/>
              </a:buClr>
            </a:pPr>
            <a:endParaRPr lang="en-US" b="1" i="1" dirty="0">
              <a:solidFill>
                <a:srgbClr val="706F6F"/>
              </a:solidFill>
              <a:latin typeface="Nunito" pitchFamily="2" charset="0"/>
            </a:endParaRPr>
          </a:p>
          <a:p>
            <a:pPr marL="342900" indent="-342900">
              <a:spcAft>
                <a:spcPts val="600"/>
              </a:spcAft>
              <a:buClr>
                <a:srgbClr val="30B08C"/>
              </a:buClr>
              <a:buFont typeface="Wingdings" panose="05000000000000000000" pitchFamily="2" charset="2"/>
              <a:buChar char="Ø"/>
            </a:pPr>
            <a:r>
              <a:rPr lang="ru-RU" dirty="0">
                <a:solidFill>
                  <a:srgbClr val="30B08C"/>
                </a:solidFill>
                <a:latin typeface="Nunito"/>
              </a:rPr>
              <a:t>Политический, ориентированный на отдельные страны </a:t>
            </a:r>
            <a:r>
              <a:rPr lang="ru-RU" dirty="0">
                <a:solidFill>
                  <a:srgbClr val="706F6F"/>
                </a:solidFill>
                <a:latin typeface="Nunito"/>
              </a:rPr>
              <a:t>и</a:t>
            </a:r>
            <a:r>
              <a:rPr lang="ru-RU" dirty="0">
                <a:latin typeface="Nunito"/>
              </a:rPr>
              <a:t> </a:t>
            </a:r>
            <a:r>
              <a:rPr lang="ru-RU" dirty="0">
                <a:solidFill>
                  <a:srgbClr val="30B08C"/>
                </a:solidFill>
                <a:latin typeface="Nunito"/>
              </a:rPr>
              <a:t>конкретные действия инструмент</a:t>
            </a:r>
            <a:r>
              <a:rPr lang="ru-RU" dirty="0">
                <a:solidFill>
                  <a:srgbClr val="706F6F"/>
                </a:solidFill>
                <a:latin typeface="Nunito"/>
              </a:rPr>
              <a:t>, который является дополнением к Глобальному докладу о мониторинге прогресса в обеспечении ВОУЗ.</a:t>
            </a:r>
          </a:p>
          <a:p>
            <a:pPr marL="342900" indent="-342900">
              <a:spcAft>
                <a:spcPts val="600"/>
              </a:spcAft>
              <a:buClr>
                <a:srgbClr val="30B08C"/>
              </a:buClr>
              <a:buFont typeface="Wingdings" panose="05000000000000000000" pitchFamily="2" charset="2"/>
              <a:buChar char="Ø"/>
            </a:pPr>
            <a:r>
              <a:rPr lang="ru-RU" dirty="0">
                <a:solidFill>
                  <a:srgbClr val="706F6F"/>
                </a:solidFill>
                <a:latin typeface="Nunito" pitchFamily="2" charset="0"/>
              </a:rPr>
              <a:t>Он направлен на поддержку </a:t>
            </a:r>
            <a:r>
              <a:rPr lang="ru-RU" dirty="0">
                <a:solidFill>
                  <a:srgbClr val="30B08C"/>
                </a:solidFill>
                <a:latin typeface="Nunito" pitchFamily="2" charset="0"/>
              </a:rPr>
              <a:t>процессов национальной подотчетности и информационно-разъяснительной работы</a:t>
            </a:r>
            <a:r>
              <a:rPr lang="ru-RU" dirty="0">
                <a:solidFill>
                  <a:srgbClr val="706F6F"/>
                </a:solidFill>
                <a:latin typeface="Nunito" pitchFamily="2" charset="0"/>
              </a:rPr>
              <a:t>, чтобы обеспечить ответственность политических лидеров за выполнение взятых на себя обязательств.</a:t>
            </a:r>
          </a:p>
          <a:p>
            <a:pPr marL="342900" indent="-342900">
              <a:spcAft>
                <a:spcPts val="600"/>
              </a:spcAft>
              <a:buClr>
                <a:srgbClr val="30B08C"/>
              </a:buClr>
              <a:buFont typeface="Wingdings" panose="05000000000000000000" pitchFamily="2" charset="2"/>
              <a:buChar char="Ø"/>
            </a:pPr>
            <a:r>
              <a:rPr lang="ru-RU" dirty="0">
                <a:solidFill>
                  <a:srgbClr val="706F6F"/>
                </a:solidFill>
                <a:latin typeface="Nunito" pitchFamily="2" charset="0"/>
              </a:rPr>
              <a:t>Обзор включает в себя </a:t>
            </a:r>
            <a:r>
              <a:rPr lang="ru-RU" dirty="0">
                <a:solidFill>
                  <a:srgbClr val="30B08C"/>
                </a:solidFill>
                <a:latin typeface="Nunito" pitchFamily="2" charset="0"/>
              </a:rPr>
              <a:t>два основных компонента</a:t>
            </a:r>
            <a:r>
              <a:rPr lang="ru-RU" dirty="0">
                <a:solidFill>
                  <a:srgbClr val="706F6F"/>
                </a:solidFill>
                <a:latin typeface="Nunito" pitchFamily="2" charset="0"/>
              </a:rPr>
              <a:t>: </a:t>
            </a:r>
          </a:p>
          <a:p>
            <a:pPr marL="688975" lvl="1" indent="-285750">
              <a:spcAft>
                <a:spcPts val="600"/>
              </a:spcAft>
              <a:buClr>
                <a:srgbClr val="30B08C"/>
              </a:buClr>
              <a:buFont typeface="Courier New" panose="02070309020205020404" pitchFamily="49" charset="0"/>
              <a:buChar char="o"/>
            </a:pPr>
            <a:r>
              <a:rPr lang="ru-RU" dirty="0">
                <a:solidFill>
                  <a:srgbClr val="30B08C"/>
                </a:solidFill>
                <a:latin typeface="Nunito"/>
              </a:rPr>
              <a:t>139 страновых досье </a:t>
            </a:r>
            <a:r>
              <a:rPr lang="ru-RU" dirty="0">
                <a:solidFill>
                  <a:srgbClr val="706F6F"/>
                </a:solidFill>
                <a:latin typeface="Nunito"/>
              </a:rPr>
              <a:t>(в настоящее время имеются досье в отношении 72% государств-членов ООН)</a:t>
            </a:r>
          </a:p>
          <a:p>
            <a:pPr marL="688975" lvl="1" indent="-285750">
              <a:spcAft>
                <a:spcPts val="600"/>
              </a:spcAft>
              <a:buClr>
                <a:srgbClr val="30B08C"/>
              </a:buClr>
              <a:buFont typeface="Courier New" panose="02070309020205020404" pitchFamily="49" charset="0"/>
              <a:buChar char="o"/>
            </a:pPr>
            <a:r>
              <a:rPr lang="ru-RU" dirty="0">
                <a:solidFill>
                  <a:srgbClr val="30B08C"/>
                </a:solidFill>
                <a:latin typeface="Nunito" pitchFamily="2" charset="0"/>
              </a:rPr>
              <a:t>Сводные доклады </a:t>
            </a:r>
            <a:r>
              <a:rPr lang="ru-RU" dirty="0">
                <a:solidFill>
                  <a:srgbClr val="706F6F"/>
                </a:solidFill>
                <a:latin typeface="Nunito" pitchFamily="2" charset="0"/>
              </a:rPr>
              <a:t>(за 2020 и 2021 гг.) </a:t>
            </a:r>
          </a:p>
          <a:p>
            <a:pPr marL="403225" lvl="1">
              <a:spcAft>
                <a:spcPts val="600"/>
              </a:spcAft>
              <a:buClr>
                <a:srgbClr val="30B08C"/>
              </a:buClr>
            </a:pPr>
            <a:r>
              <a:rPr lang="ru-RU" dirty="0">
                <a:solidFill>
                  <a:srgbClr val="706F6F"/>
                </a:solidFill>
                <a:latin typeface="Nunito" pitchFamily="2" charset="0"/>
              </a:rPr>
              <a:t>     +  </a:t>
            </a:r>
            <a:r>
              <a:rPr lang="ru-RU" dirty="0">
                <a:solidFill>
                  <a:srgbClr val="30B08C"/>
                </a:solidFill>
                <a:latin typeface="Nunito"/>
              </a:rPr>
              <a:t>Основные выводы последнего обзора </a:t>
            </a:r>
            <a:r>
              <a:rPr lang="ru-RU" dirty="0">
                <a:solidFill>
                  <a:srgbClr val="706F6F"/>
                </a:solidFill>
                <a:latin typeface="Nunito"/>
              </a:rPr>
              <a:t>(в наличии)</a:t>
            </a:r>
          </a:p>
        </p:txBody>
      </p:sp>
      <p:pic>
        <p:nvPicPr>
          <p:cNvPr id="11" name="Picture 10">
            <a:extLst>
              <a:ext uri="{FF2B5EF4-FFF2-40B4-BE49-F238E27FC236}">
                <a16:creationId xmlns:a16="http://schemas.microsoft.com/office/drawing/2014/main" id="{644D4C62-18CE-4A2A-AEFC-9E85BFAFDC4B}"/>
              </a:ext>
            </a:extLst>
          </p:cNvPr>
          <p:cNvPicPr>
            <a:picLocks noChangeAspect="1"/>
          </p:cNvPicPr>
          <p:nvPr/>
        </p:nvPicPr>
        <p:blipFill>
          <a:blip r:embed="rId5"/>
          <a:stretch>
            <a:fillRect/>
          </a:stretch>
        </p:blipFill>
        <p:spPr>
          <a:xfrm>
            <a:off x="2392738" y="4189836"/>
            <a:ext cx="2053120" cy="2426414"/>
          </a:xfrm>
          <a:prstGeom prst="rect">
            <a:avLst/>
          </a:prstGeom>
        </p:spPr>
      </p:pic>
      <p:pic>
        <p:nvPicPr>
          <p:cNvPr id="15" name="Picture 14">
            <a:extLst>
              <a:ext uri="{FF2B5EF4-FFF2-40B4-BE49-F238E27FC236}">
                <a16:creationId xmlns:a16="http://schemas.microsoft.com/office/drawing/2014/main" id="{52FB04AD-91AE-49D9-BE7A-7BB21E802BCE}"/>
              </a:ext>
            </a:extLst>
          </p:cNvPr>
          <p:cNvPicPr>
            <a:picLocks noChangeAspect="1"/>
          </p:cNvPicPr>
          <p:nvPr/>
        </p:nvPicPr>
        <p:blipFill>
          <a:blip r:embed="rId6"/>
          <a:stretch>
            <a:fillRect/>
          </a:stretch>
        </p:blipFill>
        <p:spPr>
          <a:xfrm>
            <a:off x="265335" y="4192541"/>
            <a:ext cx="2026221" cy="2423709"/>
          </a:xfrm>
          <a:prstGeom prst="rect">
            <a:avLst/>
          </a:prstGeom>
        </p:spPr>
      </p:pic>
    </p:spTree>
    <p:extLst>
      <p:ext uri="{BB962C8B-B14F-4D97-AF65-F5344CB8AC3E}">
        <p14:creationId xmlns:p14="http://schemas.microsoft.com/office/powerpoint/2010/main" val="94971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C803CC-F6AF-4C3A-996B-0545EB4737E8}"/>
              </a:ext>
            </a:extLst>
          </p:cNvPr>
          <p:cNvSpPr>
            <a:spLocks noGrp="1"/>
          </p:cNvSpPr>
          <p:nvPr>
            <p:ph type="body" sz="quarter" idx="10"/>
          </p:nvPr>
        </p:nvSpPr>
        <p:spPr>
          <a:xfrm>
            <a:off x="1854654" y="663963"/>
            <a:ext cx="8482692" cy="748435"/>
          </a:xfrm>
        </p:spPr>
        <p:txBody>
          <a:bodyPr/>
          <a:lstStyle/>
          <a:p>
            <a:r>
              <a:rPr lang="ru-RU" sz="4000" dirty="0"/>
              <a:t>Восемь областей обязательств в рамках обеспечения ВОУЗ </a:t>
            </a:r>
          </a:p>
        </p:txBody>
      </p:sp>
      <p:pic>
        <p:nvPicPr>
          <p:cNvPr id="4"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082" t="4077" r="1359" b="5569"/>
          <a:stretch/>
        </p:blipFill>
        <p:spPr bwMode="auto">
          <a:xfrm>
            <a:off x="482173" y="2244707"/>
            <a:ext cx="11227654" cy="238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7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11139156"/>
              </p:ext>
            </p:extLst>
          </p:nvPr>
        </p:nvGraphicFramePr>
        <p:xfrm>
          <a:off x="-140340" y="894653"/>
          <a:ext cx="12081659" cy="506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1"/>
          </p:nvPr>
        </p:nvSpPr>
        <p:spPr/>
        <p:txBody>
          <a:bodyPr/>
          <a:lstStyle/>
          <a:p>
            <a:r>
              <a:rPr lang="ru-RU" dirty="0"/>
              <a:t>Методология/концептуальная модель</a:t>
            </a:r>
          </a:p>
        </p:txBody>
      </p:sp>
      <p:sp>
        <p:nvSpPr>
          <p:cNvPr id="4" name="Text Placeholder 3"/>
          <p:cNvSpPr>
            <a:spLocks noGrp="1"/>
          </p:cNvSpPr>
          <p:nvPr>
            <p:ph type="body" sz="quarter" idx="13"/>
          </p:nvPr>
        </p:nvSpPr>
        <p:spPr>
          <a:xfrm>
            <a:off x="285894" y="1070641"/>
            <a:ext cx="11620211" cy="407409"/>
          </a:xfrm>
        </p:spPr>
        <p:txBody>
          <a:bodyPr/>
          <a:lstStyle/>
          <a:p>
            <a:r>
              <a:rPr lang="ru-RU" dirty="0"/>
              <a:t>Континуум обязательств по обеспечению ВОУЗ в политическом процессе</a:t>
            </a:r>
          </a:p>
        </p:txBody>
      </p:sp>
      <p:pic>
        <p:nvPicPr>
          <p:cNvPr id="7" name="Picture 6"/>
          <p:cNvPicPr>
            <a:picLocks noChangeAspect="1"/>
          </p:cNvPicPr>
          <p:nvPr/>
        </p:nvPicPr>
        <p:blipFill>
          <a:blip r:embed="rId8"/>
          <a:stretch>
            <a:fillRect/>
          </a:stretch>
        </p:blipFill>
        <p:spPr>
          <a:xfrm>
            <a:off x="398397" y="3251644"/>
            <a:ext cx="2123186" cy="1260420"/>
          </a:xfrm>
          <a:prstGeom prst="rect">
            <a:avLst/>
          </a:prstGeom>
        </p:spPr>
      </p:pic>
      <p:pic>
        <p:nvPicPr>
          <p:cNvPr id="8" name="Picture 7"/>
          <p:cNvPicPr>
            <a:picLocks noChangeAspect="1"/>
          </p:cNvPicPr>
          <p:nvPr/>
        </p:nvPicPr>
        <p:blipFill rotWithShape="1">
          <a:blip r:embed="rId9"/>
          <a:srcRect l="8449" t="9009" r="13358" b="6527"/>
          <a:stretch/>
        </p:blipFill>
        <p:spPr>
          <a:xfrm>
            <a:off x="4620639" y="1478050"/>
            <a:ext cx="978988" cy="934410"/>
          </a:xfrm>
          <a:prstGeom prst="rect">
            <a:avLst/>
          </a:prstGeom>
        </p:spPr>
      </p:pic>
      <p:pic>
        <p:nvPicPr>
          <p:cNvPr id="1026" name="Picture 2" descr="Policy - Free security ic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148" y="2187365"/>
            <a:ext cx="1084771" cy="10847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F5246D-327F-4019-BF1D-D926263DAFAB}"/>
              </a:ext>
            </a:extLst>
          </p:cNvPr>
          <p:cNvSpPr txBox="1"/>
          <p:nvPr/>
        </p:nvSpPr>
        <p:spPr>
          <a:xfrm>
            <a:off x="9969586" y="1602590"/>
            <a:ext cx="1887452" cy="523220"/>
          </a:xfrm>
          <a:prstGeom prst="rect">
            <a:avLst/>
          </a:prstGeom>
          <a:noFill/>
        </p:spPr>
        <p:txBody>
          <a:bodyPr wrap="square" rtlCol="0">
            <a:spAutoFit/>
          </a:bodyPr>
          <a:lstStyle/>
          <a:p>
            <a:r>
              <a:rPr lang="ru-RU" sz="2800" dirty="0">
                <a:solidFill>
                  <a:srgbClr val="30B08C"/>
                </a:solidFill>
              </a:rPr>
              <a:t>Результаты</a:t>
            </a:r>
          </a:p>
        </p:txBody>
      </p:sp>
    </p:spTree>
    <p:extLst>
      <p:ext uri="{BB962C8B-B14F-4D97-AF65-F5344CB8AC3E}">
        <p14:creationId xmlns:p14="http://schemas.microsoft.com/office/powerpoint/2010/main" val="234844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dirty="0"/>
              <a:t>Методология/концептуальная модель</a:t>
            </a:r>
          </a:p>
        </p:txBody>
      </p:sp>
      <p:sp>
        <p:nvSpPr>
          <p:cNvPr id="4" name="Text Placeholder 3"/>
          <p:cNvSpPr>
            <a:spLocks noGrp="1"/>
          </p:cNvSpPr>
          <p:nvPr>
            <p:ph type="body" sz="quarter" idx="13"/>
          </p:nvPr>
        </p:nvSpPr>
        <p:spPr>
          <a:xfrm>
            <a:off x="250681" y="1067941"/>
            <a:ext cx="11620211" cy="407409"/>
          </a:xfrm>
        </p:spPr>
        <p:txBody>
          <a:bodyPr/>
          <a:lstStyle/>
          <a:p>
            <a:r>
              <a:rPr lang="ru-RU" dirty="0"/>
              <a:t>Многочисленные источники информации</a:t>
            </a:r>
          </a:p>
        </p:txBody>
      </p:sp>
      <p:graphicFrame>
        <p:nvGraphicFramePr>
          <p:cNvPr id="5" name="Diagram 4">
            <a:extLst>
              <a:ext uri="{FF2B5EF4-FFF2-40B4-BE49-F238E27FC236}">
                <a16:creationId xmlns:a16="http://schemas.microsoft.com/office/drawing/2014/main" id="{A5ECF77C-11A3-480E-AE24-E10B736A1839}"/>
              </a:ext>
            </a:extLst>
          </p:cNvPr>
          <p:cNvGraphicFramePr/>
          <p:nvPr>
            <p:extLst>
              <p:ext uri="{D42A27DB-BD31-4B8C-83A1-F6EECF244321}">
                <p14:modId xmlns:p14="http://schemas.microsoft.com/office/powerpoint/2010/main" val="634147135"/>
              </p:ext>
            </p:extLst>
          </p:nvPr>
        </p:nvGraphicFramePr>
        <p:xfrm>
          <a:off x="292822" y="1547451"/>
          <a:ext cx="11606356" cy="395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73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52279-30DC-42E4-8511-EDDF3417E09C}"/>
              </a:ext>
            </a:extLst>
          </p:cNvPr>
          <p:cNvSpPr>
            <a:spLocks noGrp="1"/>
          </p:cNvSpPr>
          <p:nvPr>
            <p:ph type="body" sz="quarter" idx="11"/>
          </p:nvPr>
        </p:nvSpPr>
        <p:spPr>
          <a:xfrm>
            <a:off x="250680" y="269507"/>
            <a:ext cx="11606357" cy="522931"/>
          </a:xfrm>
        </p:spPr>
        <p:txBody>
          <a:bodyPr/>
          <a:lstStyle/>
          <a:p>
            <a:r>
              <a:rPr lang="ru-RU" dirty="0"/>
              <a:t>Общие тенденции</a:t>
            </a:r>
          </a:p>
        </p:txBody>
      </p:sp>
      <p:sp>
        <p:nvSpPr>
          <p:cNvPr id="6" name="Text Placeholder 1">
            <a:extLst>
              <a:ext uri="{FF2B5EF4-FFF2-40B4-BE49-F238E27FC236}">
                <a16:creationId xmlns:a16="http://schemas.microsoft.com/office/drawing/2014/main" id="{938A1028-E509-41C1-9357-0FC8F94F94A7}"/>
              </a:ext>
            </a:extLst>
          </p:cNvPr>
          <p:cNvSpPr txBox="1">
            <a:spLocks/>
          </p:cNvSpPr>
          <p:nvPr/>
        </p:nvSpPr>
        <p:spPr>
          <a:xfrm>
            <a:off x="3819524" y="6286500"/>
            <a:ext cx="8191243" cy="301992"/>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ru-RU" sz="1000" dirty="0">
                <a:solidFill>
                  <a:srgbClr val="223E4C"/>
                </a:solidFill>
              </a:rPr>
              <a:t>Рисунок 1. Распределение обязательств по годам. Источник: Обзор хода выполнения обязательств по обеспечению ВОУЗ </a:t>
            </a:r>
            <a:br>
              <a:rPr lang="ru-RU" sz="1000" dirty="0">
                <a:solidFill>
                  <a:srgbClr val="223E4C"/>
                </a:solidFill>
              </a:rPr>
            </a:br>
            <a:r>
              <a:rPr lang="ru-RU" sz="1000" dirty="0">
                <a:solidFill>
                  <a:srgbClr val="223E4C"/>
                </a:solidFill>
              </a:rPr>
              <a:t>в 2021, 2022 гг. (обзор политики в 139 странах)</a:t>
            </a:r>
          </a:p>
        </p:txBody>
      </p:sp>
      <p:pic>
        <p:nvPicPr>
          <p:cNvPr id="10" name="image25.png">
            <a:extLst>
              <a:ext uri="{FF2B5EF4-FFF2-40B4-BE49-F238E27FC236}">
                <a16:creationId xmlns:a16="http://schemas.microsoft.com/office/drawing/2014/main" id="{817050D3-1A60-4528-B949-AC09C3CB9D7B}"/>
              </a:ext>
            </a:extLst>
          </p:cNvPr>
          <p:cNvPicPr/>
          <p:nvPr/>
        </p:nvPicPr>
        <p:blipFill rotWithShape="1">
          <a:blip r:embed="rId3"/>
          <a:srcRect t="60341" r="10507" b="-1"/>
          <a:stretch/>
        </p:blipFill>
        <p:spPr>
          <a:xfrm>
            <a:off x="390556" y="1281615"/>
            <a:ext cx="11249214" cy="3270151"/>
          </a:xfrm>
          <a:prstGeom prst="rect">
            <a:avLst/>
          </a:prstGeom>
          <a:ln/>
        </p:spPr>
      </p:pic>
      <p:pic>
        <p:nvPicPr>
          <p:cNvPr id="5" name="image25.png">
            <a:extLst>
              <a:ext uri="{FF2B5EF4-FFF2-40B4-BE49-F238E27FC236}">
                <a16:creationId xmlns:a16="http://schemas.microsoft.com/office/drawing/2014/main" id="{FC1FA643-A053-4242-A772-10F095F348FF}"/>
              </a:ext>
            </a:extLst>
          </p:cNvPr>
          <p:cNvPicPr/>
          <p:nvPr/>
        </p:nvPicPr>
        <p:blipFill rotWithShape="1">
          <a:blip r:embed="rId3"/>
          <a:srcRect l="89459" t="62038" b="24169"/>
          <a:stretch/>
        </p:blipFill>
        <p:spPr>
          <a:xfrm>
            <a:off x="10354668" y="431992"/>
            <a:ext cx="1285102" cy="927492"/>
          </a:xfrm>
          <a:prstGeom prst="rect">
            <a:avLst/>
          </a:prstGeom>
          <a:ln/>
        </p:spPr>
      </p:pic>
      <p:sp>
        <p:nvSpPr>
          <p:cNvPr id="11" name="Text Placeholder 3">
            <a:extLst>
              <a:ext uri="{FF2B5EF4-FFF2-40B4-BE49-F238E27FC236}">
                <a16:creationId xmlns:a16="http://schemas.microsoft.com/office/drawing/2014/main" id="{9F1BB4A6-C2C1-4D26-8AA9-1444855C8FAF}"/>
              </a:ext>
            </a:extLst>
          </p:cNvPr>
          <p:cNvSpPr txBox="1">
            <a:spLocks/>
          </p:cNvSpPr>
          <p:nvPr/>
        </p:nvSpPr>
        <p:spPr>
          <a:xfrm>
            <a:off x="250680" y="887409"/>
            <a:ext cx="11620211"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dirty="0"/>
              <a:t>Количество обязательств во времени</a:t>
            </a:r>
          </a:p>
        </p:txBody>
      </p:sp>
      <p:pic>
        <p:nvPicPr>
          <p:cNvPr id="12" name="image25.png">
            <a:extLst>
              <a:ext uri="{FF2B5EF4-FFF2-40B4-BE49-F238E27FC236}">
                <a16:creationId xmlns:a16="http://schemas.microsoft.com/office/drawing/2014/main" id="{B2E96B18-4DCF-4BE2-B381-05888D006666}"/>
              </a:ext>
            </a:extLst>
          </p:cNvPr>
          <p:cNvPicPr/>
          <p:nvPr/>
        </p:nvPicPr>
        <p:blipFill rotWithShape="1">
          <a:blip r:embed="rId3"/>
          <a:srcRect l="89459" t="77909" b="11500"/>
          <a:stretch/>
        </p:blipFill>
        <p:spPr>
          <a:xfrm>
            <a:off x="8852299" y="357438"/>
            <a:ext cx="1285102" cy="712181"/>
          </a:xfrm>
          <a:prstGeom prst="rect">
            <a:avLst/>
          </a:prstGeom>
          <a:ln/>
        </p:spPr>
      </p:pic>
      <p:sp>
        <p:nvSpPr>
          <p:cNvPr id="9" name="TextBox 8">
            <a:extLst>
              <a:ext uri="{FF2B5EF4-FFF2-40B4-BE49-F238E27FC236}">
                <a16:creationId xmlns:a16="http://schemas.microsoft.com/office/drawing/2014/main" id="{3ED2754A-808E-4E70-ABC5-01958D3FD650}"/>
              </a:ext>
            </a:extLst>
          </p:cNvPr>
          <p:cNvSpPr txBox="1"/>
          <p:nvPr/>
        </p:nvSpPr>
        <p:spPr>
          <a:xfrm>
            <a:off x="390556" y="4460681"/>
            <a:ext cx="11103857" cy="1323439"/>
          </a:xfrm>
          <a:prstGeom prst="rect">
            <a:avLst/>
          </a:prstGeom>
          <a:noFill/>
        </p:spPr>
        <p:txBody>
          <a:bodyPr wrap="square">
            <a:spAutoFit/>
          </a:bodyPr>
          <a:lstStyle/>
          <a:p>
            <a:pPr marL="342900" indent="-342900">
              <a:buClr>
                <a:srgbClr val="30B08C"/>
              </a:buClr>
              <a:buFont typeface="Arial" panose="020B0604020202020204" pitchFamily="34" charset="0"/>
              <a:buChar char="•"/>
            </a:pPr>
            <a:r>
              <a:rPr lang="ru-RU" sz="1600" dirty="0">
                <a:solidFill>
                  <a:srgbClr val="706F6F"/>
                </a:solidFill>
                <a:latin typeface="Nunito" pitchFamily="2" charset="0"/>
              </a:rPr>
              <a:t>После заседания высокого уровня ООН по ВОУЗ в 2019 г. обязательства стран в отношении ВОУЗ (в расчете на год) почти удвоились в период с 2019 по 2021 г. </a:t>
            </a:r>
          </a:p>
          <a:p>
            <a:pPr marL="342900" indent="-342900">
              <a:buClr>
                <a:srgbClr val="30B08C"/>
              </a:buClr>
              <a:buFont typeface="Arial" panose="020B0604020202020204" pitchFamily="34" charset="0"/>
              <a:buChar char="•"/>
            </a:pPr>
            <a:r>
              <a:rPr lang="ru-RU" sz="1600" dirty="0">
                <a:solidFill>
                  <a:srgbClr val="706F6F"/>
                </a:solidFill>
                <a:latin typeface="Nunito" pitchFamily="2" charset="0"/>
              </a:rPr>
              <a:t>В 2022 г. эта положительная тенденция приостановилась, а в некоторых странах даже сменилась на противоположную, что еще больше замедляет достижение намеченных на 2030 г. целевых показателей </a:t>
            </a:r>
            <a:br>
              <a:rPr lang="ru-RU" sz="1600" dirty="0">
                <a:solidFill>
                  <a:srgbClr val="706F6F"/>
                </a:solidFill>
                <a:latin typeface="Nunito" pitchFamily="2" charset="0"/>
              </a:rPr>
            </a:br>
            <a:r>
              <a:rPr lang="ru-RU" sz="1600" dirty="0">
                <a:solidFill>
                  <a:srgbClr val="706F6F"/>
                </a:solidFill>
                <a:latin typeface="Nunito" pitchFamily="2" charset="0"/>
              </a:rPr>
              <a:t>по ВОУЗ.</a:t>
            </a:r>
          </a:p>
        </p:txBody>
      </p:sp>
    </p:spTree>
    <p:extLst>
      <p:ext uri="{BB962C8B-B14F-4D97-AF65-F5344CB8AC3E}">
        <p14:creationId xmlns:p14="http://schemas.microsoft.com/office/powerpoint/2010/main" val="300022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F162CE9E198498790DB631F7D89E2" ma:contentTypeVersion="12" ma:contentTypeDescription="Create a new document." ma:contentTypeScope="" ma:versionID="9a0dbcafb0f0565a8da10a058e11f553">
  <xsd:schema xmlns:xsd="http://www.w3.org/2001/XMLSchema" xmlns:xs="http://www.w3.org/2001/XMLSchema" xmlns:p="http://schemas.microsoft.com/office/2006/metadata/properties" xmlns:ns2="b63bea0c-b445-4ee0-81c0-83378ab659ec" xmlns:ns3="a71a8017-465c-415d-9afa-40798ff169a7" targetNamespace="http://schemas.microsoft.com/office/2006/metadata/properties" ma:root="true" ma:fieldsID="88380b4938e7a42aa87436ebcb215572" ns2:_="" ns3:_="">
    <xsd:import namespace="b63bea0c-b445-4ee0-81c0-83378ab659ec"/>
    <xsd:import namespace="a71a8017-465c-415d-9afa-40798ff169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bea0c-b445-4ee0-81c0-83378ab65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a8017-465c-415d-9afa-40798ff169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07bc5ec-b444-488a-845c-aed086691164}" ma:internalName="TaxCatchAll" ma:showField="CatchAllData" ma:web="a71a8017-465c-415d-9afa-40798ff169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1a8017-465c-415d-9afa-40798ff169a7" xsi:nil="true"/>
    <lcf76f155ced4ddcb4097134ff3c332f xmlns="b63bea0c-b445-4ee0-81c0-83378ab659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974824-8FD6-4ECE-9871-EE84DF4631EC}">
  <ds:schemaRefs>
    <ds:schemaRef ds:uri="a71a8017-465c-415d-9afa-40798ff169a7"/>
    <ds:schemaRef ds:uri="b63bea0c-b445-4ee0-81c0-83378ab659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52066D-8D70-4759-A872-A4E2E52734DD}">
  <ds:schemaRefs>
    <ds:schemaRef ds:uri="http://schemas.microsoft.com/sharepoint/v3/contenttype/forms"/>
  </ds:schemaRefs>
</ds:datastoreItem>
</file>

<file path=customXml/itemProps3.xml><?xml version="1.0" encoding="utf-8"?>
<ds:datastoreItem xmlns:ds="http://schemas.openxmlformats.org/officeDocument/2006/customXml" ds:itemID="{0066E65C-4F2D-42F8-BAD1-9EBA7550C266}">
  <ds:schemaRefs>
    <ds:schemaRef ds:uri="a71a8017-465c-415d-9afa-40798ff169a7"/>
    <ds:schemaRef ds:uri="b63bea0c-b445-4ee0-81c0-83378ab659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TotalTime>
  <Words>3553</Words>
  <Application>Microsoft Office PowerPoint</Application>
  <PresentationFormat>Widescreen</PresentationFormat>
  <Paragraphs>265</Paragraphs>
  <Slides>35</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Arial,Sans-Serif</vt:lpstr>
      <vt:lpstr>Calibri</vt:lpstr>
      <vt:lpstr>Calibri Light</vt:lpstr>
      <vt:lpstr>Courier New</vt:lpstr>
      <vt:lpstr>Nunito</vt:lpstr>
      <vt:lpstr>Nunito Sans</vt:lpstr>
      <vt:lpstr>Nunito Sans Black</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Watabe, Akihito</dc:creator>
  <cp:lastModifiedBy>REYES PASCUAL, Victoria Allah A.</cp:lastModifiedBy>
  <cp:revision>136</cp:revision>
  <cp:lastPrinted>2022-11-15T08:37:50Z</cp:lastPrinted>
  <dcterms:created xsi:type="dcterms:W3CDTF">2021-11-30T09:12:46Z</dcterms:created>
  <dcterms:modified xsi:type="dcterms:W3CDTF">2023-01-19T16:50:35Z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0x010100177F162CE9E198498790DB631F7D89E2</vt:lpwstr>
  </property>
  <property fmtid="{D5CDD505-2E9C-101B-9397-08002B2CF9AE}" pid="3" name="MediaServiceImageTags">
    <vt:lpwstr/>
  </property>
</Properties>
</file>